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6" r:id="rId2"/>
    <p:sldId id="295"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6702" autoAdjust="0"/>
  </p:normalViewPr>
  <p:slideViewPr>
    <p:cSldViewPr>
      <p:cViewPr varScale="1">
        <p:scale>
          <a:sx n="120" d="100"/>
          <a:sy n="120" d="100"/>
        </p:scale>
        <p:origin x="86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6CC75-FDCE-4BBA-A612-0843FAC6C579}" type="datetimeFigureOut">
              <a:rPr lang="en-GB" smtClean="0"/>
              <a:t>05/03/2018</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E3519-21CD-442A-8F47-A78973074758}" type="slidenum">
              <a:rPr lang="en-GB" smtClean="0"/>
              <a:t>‹Nr.›</a:t>
            </a:fld>
            <a:endParaRPr lang="en-GB"/>
          </a:p>
        </p:txBody>
      </p:sp>
    </p:spTree>
    <p:extLst>
      <p:ext uri="{BB962C8B-B14F-4D97-AF65-F5344CB8AC3E}">
        <p14:creationId xmlns:p14="http://schemas.microsoft.com/office/powerpoint/2010/main" val="379908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05/03/2018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1576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05/03/2018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55769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05/03/2018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73734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EBB7830F-2ADD-4D8A-97B4-B33AAB46818B}" type="datetimeFigureOut">
              <a:rPr lang="en-GB" smtClean="0"/>
              <a:t>05/03/2018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060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BB7830F-2ADD-4D8A-97B4-B33AAB46818B}" type="datetimeFigureOut">
              <a:rPr lang="en-GB" smtClean="0"/>
              <a:t>05/03/2018</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1937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EBB7830F-2ADD-4D8A-97B4-B33AAB46818B}" type="datetimeFigureOut">
              <a:rPr lang="en-GB" smtClean="0"/>
              <a:t>05/03/2018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52062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EBB7830F-2ADD-4D8A-97B4-B33AAB46818B}" type="datetimeFigureOut">
              <a:rPr lang="en-GB" smtClean="0"/>
              <a:t>05/03/2018</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2806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EBB7830F-2ADD-4D8A-97B4-B33AAB46818B}" type="datetimeFigureOut">
              <a:rPr lang="en-GB" smtClean="0"/>
              <a:t>05/03/2018</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31537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BB7830F-2ADD-4D8A-97B4-B33AAB46818B}" type="datetimeFigureOut">
              <a:rPr lang="en-GB" smtClean="0"/>
              <a:t>05/03/2018</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25165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05/03/2018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162199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BB7830F-2ADD-4D8A-97B4-B33AAB46818B}" type="datetimeFigureOut">
              <a:rPr lang="en-GB" smtClean="0"/>
              <a:t>05/03/2018</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CB69C0D8-B153-46EC-B74E-B434FA6E1F09}" type="slidenum">
              <a:rPr lang="en-GB" smtClean="0"/>
              <a:t>‹Nr.›</a:t>
            </a:fld>
            <a:endParaRPr lang="en-GB"/>
          </a:p>
        </p:txBody>
      </p:sp>
    </p:spTree>
    <p:extLst>
      <p:ext uri="{BB962C8B-B14F-4D97-AF65-F5344CB8AC3E}">
        <p14:creationId xmlns:p14="http://schemas.microsoft.com/office/powerpoint/2010/main" val="41497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7830F-2ADD-4D8A-97B4-B33AAB46818B}" type="datetimeFigureOut">
              <a:rPr lang="en-GB" smtClean="0"/>
              <a:t>05/03/2018</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C0D8-B153-46EC-B74E-B434FA6E1F09}" type="slidenum">
              <a:rPr lang="en-GB" smtClean="0"/>
              <a:t>‹Nr.›</a:t>
            </a:fld>
            <a:endParaRPr lang="en-GB"/>
          </a:p>
        </p:txBody>
      </p:sp>
    </p:spTree>
    <p:extLst>
      <p:ext uri="{BB962C8B-B14F-4D97-AF65-F5344CB8AC3E}">
        <p14:creationId xmlns:p14="http://schemas.microsoft.com/office/powerpoint/2010/main" val="299871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th-games.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68815" cy="6858000"/>
          </a:xfrm>
        </p:spPr>
      </p:pic>
    </p:spTree>
    <p:extLst>
      <p:ext uri="{BB962C8B-B14F-4D97-AF65-F5344CB8AC3E}">
        <p14:creationId xmlns:p14="http://schemas.microsoft.com/office/powerpoint/2010/main" val="372627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07504" y="901616"/>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4575176" y="211552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1898219" y="2142495"/>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2" name="Textfeld 1"/>
          <p:cNvSpPr txBox="1"/>
          <p:nvPr/>
        </p:nvSpPr>
        <p:spPr>
          <a:xfrm>
            <a:off x="467544" y="116632"/>
            <a:ext cx="8352928" cy="923330"/>
          </a:xfrm>
          <a:prstGeom prst="rect">
            <a:avLst/>
          </a:prstGeom>
          <a:noFill/>
        </p:spPr>
        <p:txBody>
          <a:bodyPr wrap="square" rtlCol="0">
            <a:spAutoFit/>
          </a:bodyPr>
          <a:lstStyle/>
          <a:p>
            <a:r>
              <a:rPr lang="de-DE" dirty="0" err="1"/>
              <a:t>the</a:t>
            </a:r>
            <a:r>
              <a:rPr lang="de-DE" dirty="0"/>
              <a:t> </a:t>
            </a:r>
            <a:r>
              <a:rPr lang="de-DE" dirty="0" err="1"/>
              <a:t>next</a:t>
            </a:r>
            <a:r>
              <a:rPr lang="de-DE" dirty="0"/>
              <a:t> </a:t>
            </a:r>
            <a:r>
              <a:rPr lang="de-DE" dirty="0" err="1"/>
              <a:t>move</a:t>
            </a:r>
            <a:r>
              <a:rPr lang="de-DE" dirty="0"/>
              <a:t> </a:t>
            </a:r>
            <a:r>
              <a:rPr lang="de-DE" dirty="0" err="1"/>
              <a:t>could</a:t>
            </a:r>
            <a:r>
              <a:rPr lang="de-DE" dirty="0"/>
              <a:t> </a:t>
            </a:r>
            <a:r>
              <a:rPr lang="de-DE" dirty="0" err="1"/>
              <a:t>be</a:t>
            </a:r>
            <a:r>
              <a:rPr lang="de-DE" dirty="0"/>
              <a:t> </a:t>
            </a:r>
            <a:r>
              <a:rPr lang="de-DE" dirty="0" err="1"/>
              <a:t>black</a:t>
            </a:r>
            <a:r>
              <a:rPr lang="de-DE" dirty="0"/>
              <a:t> 6 from (4</a:t>
            </a:r>
            <a:r>
              <a:rPr lang="en-US" dirty="0"/>
              <a:t>|</a:t>
            </a:r>
            <a:r>
              <a:rPr lang="de-DE" dirty="0"/>
              <a:t>5) to (3</a:t>
            </a:r>
            <a:r>
              <a:rPr lang="en-US" dirty="0"/>
              <a:t>|4)</a:t>
            </a:r>
          </a:p>
          <a:p>
            <a:r>
              <a:rPr lang="en-US" dirty="0"/>
              <a:t>Now white 1 from </a:t>
            </a:r>
            <a:r>
              <a:rPr lang="de-DE" dirty="0"/>
              <a:t>(5</a:t>
            </a:r>
            <a:r>
              <a:rPr lang="en-US" dirty="0"/>
              <a:t>|</a:t>
            </a:r>
            <a:r>
              <a:rPr lang="de-DE" dirty="0"/>
              <a:t>2) to (4</a:t>
            </a:r>
            <a:r>
              <a:rPr lang="en-US" dirty="0"/>
              <a:t>|3)</a:t>
            </a:r>
          </a:p>
          <a:p>
            <a:endParaRPr lang="de-DE" dirty="0"/>
          </a:p>
        </p:txBody>
      </p:sp>
      <p:sp>
        <p:nvSpPr>
          <p:cNvPr id="4" name="Textfeld 3"/>
          <p:cNvSpPr txBox="1"/>
          <p:nvPr/>
        </p:nvSpPr>
        <p:spPr>
          <a:xfrm>
            <a:off x="7288070" y="2996952"/>
            <a:ext cx="1748426" cy="923330"/>
          </a:xfrm>
          <a:prstGeom prst="rect">
            <a:avLst/>
          </a:prstGeom>
          <a:noFill/>
        </p:spPr>
        <p:txBody>
          <a:bodyPr wrap="square" rtlCol="0">
            <a:spAutoFit/>
          </a:bodyPr>
          <a:lstStyle/>
          <a:p>
            <a:r>
              <a:rPr lang="de-DE" dirty="0" err="1"/>
              <a:t>Calculation</a:t>
            </a:r>
            <a:r>
              <a:rPr lang="de-DE" dirty="0"/>
              <a:t> </a:t>
            </a:r>
            <a:r>
              <a:rPr lang="de-DE" dirty="0" err="1"/>
              <a:t>white</a:t>
            </a:r>
            <a:r>
              <a:rPr lang="de-DE" dirty="0"/>
              <a:t>:</a:t>
            </a:r>
          </a:p>
          <a:p>
            <a:r>
              <a:rPr lang="de-DE" dirty="0"/>
              <a:t>6-4=2</a:t>
            </a:r>
          </a:p>
        </p:txBody>
      </p:sp>
    </p:spTree>
    <p:extLst>
      <p:ext uri="{BB962C8B-B14F-4D97-AF65-F5344CB8AC3E}">
        <p14:creationId xmlns:p14="http://schemas.microsoft.com/office/powerpoint/2010/main" val="37241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608 -0.01019 L -0.075 0.09791 " pathEditMode="relative" rAng="0" ptsTypes="AA">
                                      <p:cBhvr>
                                        <p:cTn id="10" dur="2000" fill="hold"/>
                                        <p:tgtEl>
                                          <p:spTgt spid="84"/>
                                        </p:tgtEl>
                                        <p:attrNameLst>
                                          <p:attrName>ppt_x</p:attrName>
                                          <p:attrName>ppt_y</p:attrName>
                                        </p:attrNameLst>
                                      </p:cBhvr>
                                      <p:rCtr x="-3455" y="53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191 -1.85185E-6 L -0.07257 -0.09514 " pathEditMode="relative" rAng="0" ptsTypes="AA">
                                      <p:cBhvr>
                                        <p:cTn id="18" dur="2000" fill="hold"/>
                                        <p:tgtEl>
                                          <p:spTgt spid="57"/>
                                        </p:tgtEl>
                                        <p:attrNameLst>
                                          <p:attrName>ppt_x</p:attrName>
                                          <p:attrName>ppt_y</p:attrName>
                                        </p:attrNameLst>
                                      </p:cBhvr>
                                      <p:rCtr x="-3733" y="-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07504" y="901616"/>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3914536" y="2794323"/>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4583214" y="3470470"/>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1898219" y="2142495"/>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2" name="Textfeld 1"/>
          <p:cNvSpPr txBox="1"/>
          <p:nvPr/>
        </p:nvSpPr>
        <p:spPr>
          <a:xfrm>
            <a:off x="467544" y="116632"/>
            <a:ext cx="8352928" cy="923330"/>
          </a:xfrm>
          <a:prstGeom prst="rect">
            <a:avLst/>
          </a:prstGeom>
          <a:noFill/>
        </p:spPr>
        <p:txBody>
          <a:bodyPr wrap="square" rtlCol="0">
            <a:spAutoFit/>
          </a:bodyPr>
          <a:lstStyle/>
          <a:p>
            <a:r>
              <a:rPr lang="de-DE" dirty="0" err="1"/>
              <a:t>black</a:t>
            </a:r>
            <a:r>
              <a:rPr lang="de-DE" dirty="0"/>
              <a:t> 6 must </a:t>
            </a:r>
            <a:r>
              <a:rPr lang="de-DE" dirty="0" err="1"/>
              <a:t>now</a:t>
            </a:r>
            <a:r>
              <a:rPr lang="de-DE" dirty="0"/>
              <a:t> jump </a:t>
            </a:r>
            <a:r>
              <a:rPr lang="de-DE" dirty="0" err="1"/>
              <a:t>over</a:t>
            </a:r>
            <a:r>
              <a:rPr lang="de-DE" dirty="0"/>
              <a:t> </a:t>
            </a:r>
            <a:r>
              <a:rPr lang="de-DE" dirty="0" err="1"/>
              <a:t>white</a:t>
            </a:r>
            <a:r>
              <a:rPr lang="de-DE" dirty="0"/>
              <a:t> 1 from (3</a:t>
            </a:r>
            <a:r>
              <a:rPr lang="en-US" dirty="0"/>
              <a:t>|</a:t>
            </a:r>
            <a:r>
              <a:rPr lang="de-DE" dirty="0"/>
              <a:t>4) to (5</a:t>
            </a:r>
            <a:r>
              <a:rPr lang="en-US" dirty="0"/>
              <a:t>|2) and remove white 1</a:t>
            </a:r>
          </a:p>
          <a:p>
            <a:r>
              <a:rPr lang="de-DE" dirty="0"/>
              <a:t>Black </a:t>
            </a:r>
            <a:r>
              <a:rPr lang="de-DE" dirty="0" err="1"/>
              <a:t>has</a:t>
            </a:r>
            <a:r>
              <a:rPr lang="de-DE" dirty="0"/>
              <a:t> to </a:t>
            </a:r>
            <a:r>
              <a:rPr lang="de-DE" dirty="0" err="1"/>
              <a:t>culculate</a:t>
            </a:r>
            <a:r>
              <a:rPr lang="de-DE" dirty="0"/>
              <a:t>: 6+1=7</a:t>
            </a:r>
            <a:endParaRPr lang="en-US" dirty="0"/>
          </a:p>
          <a:p>
            <a:endParaRPr lang="de-DE" dirty="0"/>
          </a:p>
        </p:txBody>
      </p:sp>
      <p:sp>
        <p:nvSpPr>
          <p:cNvPr id="4" name="Textfeld 3"/>
          <p:cNvSpPr txBox="1"/>
          <p:nvPr/>
        </p:nvSpPr>
        <p:spPr>
          <a:xfrm>
            <a:off x="7288070" y="2996952"/>
            <a:ext cx="1748426" cy="923330"/>
          </a:xfrm>
          <a:prstGeom prst="rect">
            <a:avLst/>
          </a:prstGeom>
          <a:noFill/>
        </p:spPr>
        <p:txBody>
          <a:bodyPr wrap="square" rtlCol="0">
            <a:spAutoFit/>
          </a:bodyPr>
          <a:lstStyle/>
          <a:p>
            <a:r>
              <a:rPr lang="de-DE" dirty="0" err="1"/>
              <a:t>Calculation</a:t>
            </a:r>
            <a:r>
              <a:rPr lang="de-DE" dirty="0"/>
              <a:t> </a:t>
            </a:r>
            <a:r>
              <a:rPr lang="de-DE" dirty="0" err="1"/>
              <a:t>white</a:t>
            </a:r>
            <a:r>
              <a:rPr lang="de-DE" dirty="0"/>
              <a:t>:</a:t>
            </a:r>
          </a:p>
          <a:p>
            <a:r>
              <a:rPr lang="de-DE" dirty="0"/>
              <a:t>6-4=2</a:t>
            </a:r>
          </a:p>
        </p:txBody>
      </p:sp>
      <p:sp>
        <p:nvSpPr>
          <p:cNvPr id="93" name="Textfeld 92"/>
          <p:cNvSpPr txBox="1"/>
          <p:nvPr/>
        </p:nvSpPr>
        <p:spPr>
          <a:xfrm>
            <a:off x="71633" y="2990857"/>
            <a:ext cx="1748426" cy="923330"/>
          </a:xfrm>
          <a:prstGeom prst="rect">
            <a:avLst/>
          </a:prstGeom>
          <a:noFill/>
        </p:spPr>
        <p:txBody>
          <a:bodyPr wrap="square" rtlCol="0">
            <a:spAutoFit/>
          </a:bodyPr>
          <a:lstStyle/>
          <a:p>
            <a:r>
              <a:rPr lang="de-DE" dirty="0" err="1"/>
              <a:t>Calculation</a:t>
            </a:r>
            <a:r>
              <a:rPr lang="de-DE" dirty="0"/>
              <a:t> </a:t>
            </a:r>
            <a:r>
              <a:rPr lang="de-DE" dirty="0" err="1"/>
              <a:t>black</a:t>
            </a:r>
            <a:r>
              <a:rPr lang="de-DE" dirty="0"/>
              <a:t>:</a:t>
            </a:r>
          </a:p>
          <a:p>
            <a:r>
              <a:rPr lang="de-DE" dirty="0"/>
              <a:t>6+1=7</a:t>
            </a:r>
          </a:p>
        </p:txBody>
      </p:sp>
    </p:spTree>
    <p:extLst>
      <p:ext uri="{BB962C8B-B14F-4D97-AF65-F5344CB8AC3E}">
        <p14:creationId xmlns:p14="http://schemas.microsoft.com/office/powerpoint/2010/main" val="193094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538 0.01134 L 0.14496 0.19838 " pathEditMode="relative" rAng="0" ptsTypes="AA">
                                      <p:cBhvr>
                                        <p:cTn id="10" dur="2000" fill="hold"/>
                                        <p:tgtEl>
                                          <p:spTgt spid="84"/>
                                        </p:tgtEl>
                                        <p:attrNameLst>
                                          <p:attrName>ppt_x</p:attrName>
                                          <p:attrName>ppt_y</p:attrName>
                                        </p:attrNameLst>
                                      </p:cBhvr>
                                      <p:rCtr x="6979" y="9352"/>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5E-6 1.11111E-6 L 0.20313 1.11111E-6 C 0.29428 1.11111E-6 0.40643 -0.10949 0.40643 -0.19838 L 0.40643 -0.39653 " pathEditMode="relative" rAng="0" ptsTypes="AAAA">
                                      <p:cBhvr>
                                        <p:cTn id="14" dur="2000" fill="hold"/>
                                        <p:tgtEl>
                                          <p:spTgt spid="57"/>
                                        </p:tgtEl>
                                        <p:attrNameLst>
                                          <p:attrName>ppt_x</p:attrName>
                                          <p:attrName>ppt_y</p:attrName>
                                        </p:attrNameLst>
                                      </p:cBhvr>
                                      <p:rCtr x="20313" y="-19838"/>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07504" y="901616"/>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5252659" y="4135846"/>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8288859" y="686019"/>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1898219" y="2142495"/>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2" name="Textfeld 1"/>
          <p:cNvSpPr txBox="1"/>
          <p:nvPr/>
        </p:nvSpPr>
        <p:spPr>
          <a:xfrm>
            <a:off x="467544" y="116632"/>
            <a:ext cx="8352928" cy="923330"/>
          </a:xfrm>
          <a:prstGeom prst="rect">
            <a:avLst/>
          </a:prstGeom>
          <a:noFill/>
        </p:spPr>
        <p:txBody>
          <a:bodyPr wrap="square" rtlCol="0">
            <a:spAutoFit/>
          </a:bodyPr>
          <a:lstStyle/>
          <a:p>
            <a:r>
              <a:rPr lang="de-DE" dirty="0" err="1"/>
              <a:t>Now</a:t>
            </a:r>
            <a:r>
              <a:rPr lang="de-DE" dirty="0"/>
              <a:t> </a:t>
            </a:r>
            <a:r>
              <a:rPr lang="de-DE" dirty="0" err="1"/>
              <a:t>white</a:t>
            </a:r>
            <a:r>
              <a:rPr lang="de-DE" dirty="0"/>
              <a:t> </a:t>
            </a:r>
            <a:r>
              <a:rPr lang="de-DE" dirty="0" err="1"/>
              <a:t>has</a:t>
            </a:r>
            <a:r>
              <a:rPr lang="de-DE" dirty="0"/>
              <a:t> to </a:t>
            </a:r>
            <a:r>
              <a:rPr lang="de-DE" dirty="0" err="1"/>
              <a:t>decide</a:t>
            </a:r>
            <a:r>
              <a:rPr lang="de-DE" dirty="0"/>
              <a:t> to jump </a:t>
            </a:r>
            <a:r>
              <a:rPr lang="de-DE" dirty="0" err="1"/>
              <a:t>over</a:t>
            </a:r>
            <a:r>
              <a:rPr lang="de-DE" dirty="0"/>
              <a:t> </a:t>
            </a:r>
            <a:r>
              <a:rPr lang="de-DE" dirty="0" err="1"/>
              <a:t>black</a:t>
            </a:r>
            <a:r>
              <a:rPr lang="de-DE" dirty="0"/>
              <a:t> 6 </a:t>
            </a:r>
            <a:r>
              <a:rPr lang="de-DE" dirty="0" err="1"/>
              <a:t>with</a:t>
            </a:r>
            <a:r>
              <a:rPr lang="de-DE" dirty="0"/>
              <a:t> </a:t>
            </a:r>
            <a:r>
              <a:rPr lang="de-DE" dirty="0" err="1"/>
              <a:t>white</a:t>
            </a:r>
            <a:r>
              <a:rPr lang="de-DE" dirty="0"/>
              <a:t> 7 </a:t>
            </a:r>
            <a:r>
              <a:rPr lang="de-DE" dirty="0" err="1"/>
              <a:t>or</a:t>
            </a:r>
            <a:r>
              <a:rPr lang="de-DE" dirty="0"/>
              <a:t> </a:t>
            </a:r>
            <a:r>
              <a:rPr lang="de-DE" dirty="0" err="1"/>
              <a:t>white</a:t>
            </a:r>
            <a:r>
              <a:rPr lang="de-DE" dirty="0"/>
              <a:t> 10 – </a:t>
            </a:r>
            <a:r>
              <a:rPr lang="de-DE" dirty="0" err="1"/>
              <a:t>points</a:t>
            </a:r>
            <a:r>
              <a:rPr lang="de-DE" dirty="0"/>
              <a:t>?</a:t>
            </a:r>
            <a:endParaRPr lang="en-US" dirty="0"/>
          </a:p>
          <a:p>
            <a:r>
              <a:rPr lang="de-DE" dirty="0"/>
              <a:t>White 10 </a:t>
            </a:r>
            <a:r>
              <a:rPr lang="de-DE" dirty="0" err="1"/>
              <a:t>jumps</a:t>
            </a:r>
            <a:r>
              <a:rPr lang="de-DE" dirty="0"/>
              <a:t> </a:t>
            </a:r>
            <a:r>
              <a:rPr lang="de-DE" dirty="0" err="1"/>
              <a:t>over</a:t>
            </a:r>
            <a:r>
              <a:rPr lang="de-DE" dirty="0"/>
              <a:t> </a:t>
            </a:r>
            <a:r>
              <a:rPr lang="de-DE" dirty="0" err="1"/>
              <a:t>black</a:t>
            </a:r>
            <a:r>
              <a:rPr lang="de-DE" dirty="0"/>
              <a:t> 6 and </a:t>
            </a:r>
            <a:r>
              <a:rPr lang="de-DE" dirty="0" err="1"/>
              <a:t>removes</a:t>
            </a:r>
            <a:r>
              <a:rPr lang="de-DE" dirty="0"/>
              <a:t> </a:t>
            </a:r>
            <a:r>
              <a:rPr lang="de-DE" dirty="0" err="1"/>
              <a:t>it</a:t>
            </a:r>
            <a:r>
              <a:rPr lang="de-DE" dirty="0"/>
              <a:t> - </a:t>
            </a:r>
            <a:r>
              <a:rPr lang="de-DE" dirty="0" err="1"/>
              <a:t>new</a:t>
            </a:r>
            <a:r>
              <a:rPr lang="de-DE" dirty="0"/>
              <a:t> </a:t>
            </a:r>
            <a:r>
              <a:rPr lang="de-DE" dirty="0" err="1"/>
              <a:t>calculation</a:t>
            </a:r>
            <a:r>
              <a:rPr lang="de-DE" dirty="0"/>
              <a:t> for </a:t>
            </a:r>
            <a:r>
              <a:rPr lang="de-DE" dirty="0" err="1"/>
              <a:t>white</a:t>
            </a:r>
            <a:r>
              <a:rPr lang="de-DE" dirty="0"/>
              <a:t>?</a:t>
            </a:r>
            <a:endParaRPr lang="en-US" dirty="0"/>
          </a:p>
          <a:p>
            <a:endParaRPr lang="de-DE" dirty="0"/>
          </a:p>
        </p:txBody>
      </p:sp>
      <p:sp>
        <p:nvSpPr>
          <p:cNvPr id="4" name="Textfeld 3"/>
          <p:cNvSpPr txBox="1"/>
          <p:nvPr/>
        </p:nvSpPr>
        <p:spPr>
          <a:xfrm>
            <a:off x="7288070" y="2996952"/>
            <a:ext cx="1748426" cy="1754326"/>
          </a:xfrm>
          <a:prstGeom prst="rect">
            <a:avLst/>
          </a:prstGeom>
          <a:noFill/>
        </p:spPr>
        <p:txBody>
          <a:bodyPr wrap="square" rtlCol="0">
            <a:spAutoFit/>
          </a:bodyPr>
          <a:lstStyle/>
          <a:p>
            <a:r>
              <a:rPr lang="de-DE" dirty="0" err="1"/>
              <a:t>Calculation</a:t>
            </a:r>
            <a:r>
              <a:rPr lang="de-DE" dirty="0"/>
              <a:t> </a:t>
            </a:r>
            <a:r>
              <a:rPr lang="de-DE" dirty="0" err="1"/>
              <a:t>white</a:t>
            </a:r>
            <a:r>
              <a:rPr lang="de-DE" dirty="0"/>
              <a:t>:</a:t>
            </a:r>
          </a:p>
          <a:p>
            <a:r>
              <a:rPr lang="de-DE" dirty="0"/>
              <a:t>6-4=2</a:t>
            </a:r>
          </a:p>
          <a:p>
            <a:r>
              <a:rPr lang="de-DE" dirty="0"/>
              <a:t>10+6=16</a:t>
            </a:r>
          </a:p>
          <a:p>
            <a:r>
              <a:rPr lang="de-DE" dirty="0"/>
              <a:t>The </a:t>
            </a:r>
            <a:r>
              <a:rPr lang="de-DE" dirty="0" err="1"/>
              <a:t>sum</a:t>
            </a:r>
            <a:r>
              <a:rPr lang="de-DE" dirty="0"/>
              <a:t> </a:t>
            </a:r>
            <a:r>
              <a:rPr lang="de-DE" dirty="0" err="1"/>
              <a:t>is</a:t>
            </a:r>
            <a:r>
              <a:rPr lang="de-DE" dirty="0"/>
              <a:t> </a:t>
            </a:r>
            <a:r>
              <a:rPr lang="de-DE" dirty="0" err="1"/>
              <a:t>now</a:t>
            </a:r>
            <a:r>
              <a:rPr lang="de-DE" dirty="0"/>
              <a:t> 18 </a:t>
            </a:r>
            <a:r>
              <a:rPr lang="de-DE" dirty="0" err="1"/>
              <a:t>points</a:t>
            </a:r>
            <a:r>
              <a:rPr lang="de-DE" dirty="0"/>
              <a:t>.</a:t>
            </a:r>
          </a:p>
        </p:txBody>
      </p:sp>
      <p:sp>
        <p:nvSpPr>
          <p:cNvPr id="93" name="Textfeld 92"/>
          <p:cNvSpPr txBox="1"/>
          <p:nvPr/>
        </p:nvSpPr>
        <p:spPr>
          <a:xfrm>
            <a:off x="71633" y="2990857"/>
            <a:ext cx="1748426" cy="923330"/>
          </a:xfrm>
          <a:prstGeom prst="rect">
            <a:avLst/>
          </a:prstGeom>
          <a:noFill/>
        </p:spPr>
        <p:txBody>
          <a:bodyPr wrap="square" rtlCol="0">
            <a:spAutoFit/>
          </a:bodyPr>
          <a:lstStyle/>
          <a:p>
            <a:r>
              <a:rPr lang="de-DE" dirty="0" err="1"/>
              <a:t>Calculation</a:t>
            </a:r>
            <a:r>
              <a:rPr lang="de-DE" dirty="0"/>
              <a:t> </a:t>
            </a:r>
            <a:r>
              <a:rPr lang="de-DE" dirty="0" err="1"/>
              <a:t>black</a:t>
            </a:r>
            <a:r>
              <a:rPr lang="de-DE" dirty="0"/>
              <a:t>:</a:t>
            </a:r>
          </a:p>
          <a:p>
            <a:r>
              <a:rPr lang="de-DE" dirty="0"/>
              <a:t>6+1=7</a:t>
            </a:r>
          </a:p>
        </p:txBody>
      </p:sp>
    </p:spTree>
    <p:extLst>
      <p:ext uri="{BB962C8B-B14F-4D97-AF65-F5344CB8AC3E}">
        <p14:creationId xmlns:p14="http://schemas.microsoft.com/office/powerpoint/2010/main" val="187364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0105 -0.00833 L 0.14756 -0.19514 " pathEditMode="relative" rAng="0" ptsTypes="AA">
                                      <p:cBhvr>
                                        <p:cTn id="14" dur="2000" fill="hold"/>
                                        <p:tgtEl>
                                          <p:spTgt spid="48"/>
                                        </p:tgtEl>
                                        <p:attrNameLst>
                                          <p:attrName>ppt_x</p:attrName>
                                          <p:attrName>ppt_y</p:attrName>
                                        </p:attrNameLst>
                                      </p:cBhvr>
                                      <p:rCtr x="7431" y="-9352"/>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2.77778E-7 -7.40741E-7 L -0.27969 -7.40741E-7 C -0.40521 -7.40741E-7 -0.55937 -0.10417 -0.55937 -0.18843 L -0.55937 -0.37685 " pathEditMode="relative" rAng="0" ptsTypes="AAAA">
                                      <p:cBhvr>
                                        <p:cTn id="18" dur="2000" fill="hold"/>
                                        <p:tgtEl>
                                          <p:spTgt spid="84"/>
                                        </p:tgtEl>
                                        <p:attrNameLst>
                                          <p:attrName>ppt_x</p:attrName>
                                          <p:attrName>ppt_y</p:attrName>
                                        </p:attrNameLst>
                                      </p:cBhvr>
                                      <p:rCtr x="-27969" y="-1884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00284" y="2140724"/>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07504" y="901616"/>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107755" y="152403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5904074" y="3528713"/>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8288859" y="686019"/>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1898219" y="2142495"/>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2" name="Textfeld 1"/>
          <p:cNvSpPr txBox="1"/>
          <p:nvPr/>
        </p:nvSpPr>
        <p:spPr>
          <a:xfrm>
            <a:off x="1820059" y="116632"/>
            <a:ext cx="5468012" cy="923330"/>
          </a:xfrm>
          <a:prstGeom prst="rect">
            <a:avLst/>
          </a:prstGeom>
          <a:noFill/>
        </p:spPr>
        <p:txBody>
          <a:bodyPr wrap="square" rtlCol="0">
            <a:spAutoFit/>
          </a:bodyPr>
          <a:lstStyle/>
          <a:p>
            <a:r>
              <a:rPr lang="de-DE" dirty="0" err="1"/>
              <a:t>Now</a:t>
            </a:r>
            <a:r>
              <a:rPr lang="de-DE" dirty="0"/>
              <a:t> </a:t>
            </a:r>
            <a:r>
              <a:rPr lang="de-DE" dirty="0" err="1"/>
              <a:t>we</a:t>
            </a:r>
            <a:r>
              <a:rPr lang="de-DE" dirty="0"/>
              <a:t> </a:t>
            </a:r>
            <a:r>
              <a:rPr lang="de-DE" dirty="0" err="1"/>
              <a:t>play</a:t>
            </a:r>
            <a:r>
              <a:rPr lang="de-DE" dirty="0"/>
              <a:t> all </a:t>
            </a:r>
            <a:r>
              <a:rPr lang="de-DE" dirty="0" err="1"/>
              <a:t>together</a:t>
            </a:r>
            <a:r>
              <a:rPr lang="de-DE" dirty="0"/>
              <a:t> – </a:t>
            </a:r>
            <a:r>
              <a:rPr lang="de-DE" dirty="0" err="1"/>
              <a:t>tell</a:t>
            </a:r>
            <a:r>
              <a:rPr lang="de-DE" dirty="0"/>
              <a:t> </a:t>
            </a:r>
            <a:r>
              <a:rPr lang="de-DE" dirty="0" err="1"/>
              <a:t>me</a:t>
            </a:r>
            <a:r>
              <a:rPr lang="de-DE" dirty="0"/>
              <a:t> </a:t>
            </a:r>
            <a:r>
              <a:rPr lang="de-DE" dirty="0" err="1"/>
              <a:t>your</a:t>
            </a:r>
            <a:r>
              <a:rPr lang="de-DE" dirty="0"/>
              <a:t> </a:t>
            </a:r>
            <a:r>
              <a:rPr lang="de-DE" dirty="0" err="1"/>
              <a:t>next</a:t>
            </a:r>
            <a:r>
              <a:rPr lang="de-DE" dirty="0"/>
              <a:t> </a:t>
            </a:r>
            <a:r>
              <a:rPr lang="de-DE" dirty="0" err="1"/>
              <a:t>move</a:t>
            </a:r>
            <a:r>
              <a:rPr lang="de-DE" dirty="0"/>
              <a:t>!</a:t>
            </a:r>
          </a:p>
          <a:p>
            <a:r>
              <a:rPr lang="de-DE" dirty="0"/>
              <a:t>(press </a:t>
            </a:r>
            <a:r>
              <a:rPr lang="de-DE" dirty="0" err="1"/>
              <a:t>Esc</a:t>
            </a:r>
            <a:r>
              <a:rPr lang="de-DE" dirty="0"/>
              <a:t> to do </a:t>
            </a:r>
            <a:r>
              <a:rPr lang="de-DE" dirty="0" err="1"/>
              <a:t>the</a:t>
            </a:r>
            <a:r>
              <a:rPr lang="de-DE" dirty="0"/>
              <a:t> </a:t>
            </a:r>
            <a:r>
              <a:rPr lang="de-DE" dirty="0" err="1"/>
              <a:t>moves</a:t>
            </a:r>
            <a:r>
              <a:rPr lang="de-DE" dirty="0"/>
              <a:t> </a:t>
            </a:r>
            <a:r>
              <a:rPr lang="de-DE" dirty="0" err="1"/>
              <a:t>by</a:t>
            </a:r>
            <a:r>
              <a:rPr lang="de-DE" dirty="0"/>
              <a:t> </a:t>
            </a:r>
            <a:r>
              <a:rPr lang="de-DE" dirty="0" err="1"/>
              <a:t>hand</a:t>
            </a:r>
            <a:r>
              <a:rPr lang="de-DE" dirty="0"/>
              <a:t>!)</a:t>
            </a:r>
            <a:endParaRPr lang="en-US" dirty="0"/>
          </a:p>
          <a:p>
            <a:endParaRPr lang="de-DE" dirty="0"/>
          </a:p>
        </p:txBody>
      </p:sp>
      <p:sp>
        <p:nvSpPr>
          <p:cNvPr id="4" name="Textfeld 3"/>
          <p:cNvSpPr txBox="1"/>
          <p:nvPr/>
        </p:nvSpPr>
        <p:spPr>
          <a:xfrm>
            <a:off x="7288070" y="2996952"/>
            <a:ext cx="1748426" cy="1754326"/>
          </a:xfrm>
          <a:prstGeom prst="rect">
            <a:avLst/>
          </a:prstGeom>
          <a:noFill/>
        </p:spPr>
        <p:txBody>
          <a:bodyPr wrap="square" rtlCol="0">
            <a:spAutoFit/>
          </a:bodyPr>
          <a:lstStyle/>
          <a:p>
            <a:r>
              <a:rPr lang="de-DE" dirty="0" err="1"/>
              <a:t>Calculation</a:t>
            </a:r>
            <a:r>
              <a:rPr lang="de-DE" dirty="0"/>
              <a:t> </a:t>
            </a:r>
            <a:r>
              <a:rPr lang="de-DE" dirty="0" err="1"/>
              <a:t>white</a:t>
            </a:r>
            <a:r>
              <a:rPr lang="de-DE" dirty="0"/>
              <a:t>:</a:t>
            </a:r>
          </a:p>
          <a:p>
            <a:r>
              <a:rPr lang="de-DE" dirty="0"/>
              <a:t>6-4=2</a:t>
            </a:r>
          </a:p>
          <a:p>
            <a:r>
              <a:rPr lang="de-DE" dirty="0"/>
              <a:t>10+6=16</a:t>
            </a:r>
          </a:p>
          <a:p>
            <a:r>
              <a:rPr lang="de-DE" dirty="0"/>
              <a:t>The </a:t>
            </a:r>
            <a:r>
              <a:rPr lang="de-DE" dirty="0" err="1"/>
              <a:t>sum</a:t>
            </a:r>
            <a:r>
              <a:rPr lang="de-DE" dirty="0"/>
              <a:t> </a:t>
            </a:r>
            <a:r>
              <a:rPr lang="de-DE" dirty="0" err="1"/>
              <a:t>is</a:t>
            </a:r>
            <a:r>
              <a:rPr lang="de-DE" dirty="0"/>
              <a:t> </a:t>
            </a:r>
            <a:r>
              <a:rPr lang="de-DE" dirty="0" err="1"/>
              <a:t>now</a:t>
            </a:r>
            <a:r>
              <a:rPr lang="de-DE" dirty="0"/>
              <a:t> 18 </a:t>
            </a:r>
            <a:r>
              <a:rPr lang="de-DE" dirty="0" err="1"/>
              <a:t>points</a:t>
            </a:r>
            <a:r>
              <a:rPr lang="de-DE" dirty="0"/>
              <a:t>.</a:t>
            </a:r>
          </a:p>
        </p:txBody>
      </p:sp>
      <p:sp>
        <p:nvSpPr>
          <p:cNvPr id="93" name="Textfeld 92"/>
          <p:cNvSpPr txBox="1"/>
          <p:nvPr/>
        </p:nvSpPr>
        <p:spPr>
          <a:xfrm>
            <a:off x="71633" y="2990857"/>
            <a:ext cx="1748426" cy="923330"/>
          </a:xfrm>
          <a:prstGeom prst="rect">
            <a:avLst/>
          </a:prstGeom>
          <a:noFill/>
        </p:spPr>
        <p:txBody>
          <a:bodyPr wrap="square" rtlCol="0">
            <a:spAutoFit/>
          </a:bodyPr>
          <a:lstStyle/>
          <a:p>
            <a:r>
              <a:rPr lang="de-DE" dirty="0" err="1"/>
              <a:t>Calculation</a:t>
            </a:r>
            <a:r>
              <a:rPr lang="de-DE" dirty="0"/>
              <a:t> </a:t>
            </a:r>
            <a:r>
              <a:rPr lang="de-DE" dirty="0" err="1"/>
              <a:t>black</a:t>
            </a:r>
            <a:r>
              <a:rPr lang="de-DE" dirty="0"/>
              <a:t>:</a:t>
            </a:r>
          </a:p>
          <a:p>
            <a:r>
              <a:rPr lang="de-DE" dirty="0"/>
              <a:t>6+1=7</a:t>
            </a:r>
          </a:p>
        </p:txBody>
      </p:sp>
    </p:spTree>
    <p:extLst>
      <p:ext uri="{BB962C8B-B14F-4D97-AF65-F5344CB8AC3E}">
        <p14:creationId xmlns:p14="http://schemas.microsoft.com/office/powerpoint/2010/main" val="13774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910439" y="2127374"/>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4575176" y="211552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3901475" y="4160802"/>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93" name="Textfeld 92"/>
          <p:cNvSpPr txBox="1"/>
          <p:nvPr/>
        </p:nvSpPr>
        <p:spPr>
          <a:xfrm>
            <a:off x="1332431" y="6308"/>
            <a:ext cx="6320705" cy="830997"/>
          </a:xfrm>
          <a:prstGeom prst="rect">
            <a:avLst/>
          </a:prstGeom>
          <a:noFill/>
        </p:spPr>
        <p:txBody>
          <a:bodyPr wrap="none" rtlCol="0">
            <a:spAutoFit/>
          </a:bodyPr>
          <a:lstStyle/>
          <a:p>
            <a:pPr algn="ctr"/>
            <a:r>
              <a:rPr lang="en-US" sz="2400" dirty="0"/>
              <a:t>Basic forms of calculation: </a:t>
            </a:r>
          </a:p>
          <a:p>
            <a:pPr algn="ctr"/>
            <a:r>
              <a:rPr lang="en-US" sz="2400" dirty="0"/>
              <a:t>Addition, Subtraction, Multiplication and Division</a:t>
            </a:r>
            <a:endParaRPr lang="de-DE" sz="2400" dirty="0"/>
          </a:p>
        </p:txBody>
      </p:sp>
    </p:spTree>
    <p:extLst>
      <p:ext uri="{BB962C8B-B14F-4D97-AF65-F5344CB8AC3E}">
        <p14:creationId xmlns:p14="http://schemas.microsoft.com/office/powerpoint/2010/main" val="33163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Kreuzworträtsel, Schild, schwarz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86080" y="764704"/>
            <a:ext cx="5884666" cy="5904655"/>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9428" y="2178987"/>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910439" y="2127374"/>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4575176" y="211552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3901475" y="4160802"/>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5" name="Textfeld 4"/>
          <p:cNvSpPr txBox="1"/>
          <p:nvPr/>
        </p:nvSpPr>
        <p:spPr>
          <a:xfrm>
            <a:off x="2101514" y="143762"/>
            <a:ext cx="4544129" cy="461665"/>
          </a:xfrm>
          <a:prstGeom prst="rect">
            <a:avLst/>
          </a:prstGeom>
          <a:noFill/>
        </p:spPr>
        <p:txBody>
          <a:bodyPr wrap="none" rtlCol="0">
            <a:spAutoFit/>
          </a:bodyPr>
          <a:lstStyle/>
          <a:p>
            <a:r>
              <a:rPr lang="en-US" sz="2400" dirty="0"/>
              <a:t>Basic form of calculation: Addition</a:t>
            </a:r>
            <a:endParaRPr lang="de-DE" sz="2400" dirty="0"/>
          </a:p>
        </p:txBody>
      </p:sp>
    </p:spTree>
    <p:extLst>
      <p:ext uri="{BB962C8B-B14F-4D97-AF65-F5344CB8AC3E}">
        <p14:creationId xmlns:p14="http://schemas.microsoft.com/office/powerpoint/2010/main" val="27848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99592" y="201414"/>
            <a:ext cx="7344816" cy="646331"/>
          </a:xfrm>
          <a:prstGeom prst="rect">
            <a:avLst/>
          </a:prstGeom>
          <a:noFill/>
        </p:spPr>
        <p:txBody>
          <a:bodyPr wrap="square" rtlCol="0">
            <a:spAutoFit/>
          </a:bodyPr>
          <a:lstStyle/>
          <a:p>
            <a:pPr algn="ctr"/>
            <a:r>
              <a:rPr lang="de-DE" b="1" dirty="0">
                <a:solidFill>
                  <a:schemeClr val="accent6">
                    <a:lumMod val="75000"/>
                  </a:schemeClr>
                </a:solidFill>
              </a:rPr>
              <a:t>The </a:t>
            </a:r>
            <a:r>
              <a:rPr lang="de-DE" b="1" dirty="0" err="1">
                <a:solidFill>
                  <a:schemeClr val="accent6">
                    <a:lumMod val="75000"/>
                  </a:schemeClr>
                </a:solidFill>
              </a:rPr>
              <a:t>result</a:t>
            </a:r>
            <a:r>
              <a:rPr lang="de-DE" b="1" dirty="0">
                <a:solidFill>
                  <a:schemeClr val="accent6">
                    <a:lumMod val="75000"/>
                  </a:schemeClr>
                </a:solidFill>
              </a:rPr>
              <a:t> </a:t>
            </a:r>
            <a:r>
              <a:rPr lang="de-DE" b="1" dirty="0" err="1">
                <a:solidFill>
                  <a:schemeClr val="accent6">
                    <a:lumMod val="75000"/>
                  </a:schemeClr>
                </a:solidFill>
              </a:rPr>
              <a:t>is</a:t>
            </a:r>
            <a:r>
              <a:rPr lang="de-DE" b="1" dirty="0">
                <a:solidFill>
                  <a:schemeClr val="accent6">
                    <a:lumMod val="75000"/>
                  </a:schemeClr>
                </a:solidFill>
              </a:rPr>
              <a:t>: Play Games and </a:t>
            </a:r>
            <a:r>
              <a:rPr lang="en-GB" b="1" dirty="0">
                <a:solidFill>
                  <a:schemeClr val="accent6">
                    <a:lumMod val="75000"/>
                  </a:schemeClr>
                </a:solidFill>
              </a:rPr>
              <a:t>and learn Mathematics more easily.</a:t>
            </a:r>
            <a:endParaRPr lang="de-DE" b="1" dirty="0">
              <a:solidFill>
                <a:schemeClr val="accent6">
                  <a:lumMod val="75000"/>
                </a:schemeClr>
              </a:solidFill>
            </a:endParaRPr>
          </a:p>
          <a:p>
            <a:pPr algn="ctr"/>
            <a:r>
              <a:rPr lang="de-DE" b="1" dirty="0" err="1">
                <a:solidFill>
                  <a:schemeClr val="accent6">
                    <a:lumMod val="75000"/>
                  </a:schemeClr>
                </a:solidFill>
              </a:rPr>
              <a:t>Our</a:t>
            </a:r>
            <a:r>
              <a:rPr lang="de-DE" b="1" dirty="0">
                <a:solidFill>
                  <a:schemeClr val="accent6">
                    <a:lumMod val="75000"/>
                  </a:schemeClr>
                </a:solidFill>
              </a:rPr>
              <a:t> Project-Website will </a:t>
            </a:r>
            <a:r>
              <a:rPr lang="de-DE" b="1" dirty="0" err="1">
                <a:solidFill>
                  <a:schemeClr val="accent6">
                    <a:lumMod val="75000"/>
                  </a:schemeClr>
                </a:solidFill>
              </a:rPr>
              <a:t>help</a:t>
            </a:r>
            <a:r>
              <a:rPr lang="de-DE" b="1" dirty="0">
                <a:solidFill>
                  <a:schemeClr val="accent6">
                    <a:lumMod val="75000"/>
                  </a:schemeClr>
                </a:solidFill>
              </a:rPr>
              <a:t> </a:t>
            </a:r>
            <a:r>
              <a:rPr lang="de-DE" b="1" dirty="0" err="1">
                <a:solidFill>
                  <a:schemeClr val="accent6">
                    <a:lumMod val="75000"/>
                  </a:schemeClr>
                </a:solidFill>
              </a:rPr>
              <a:t>you</a:t>
            </a:r>
            <a:r>
              <a:rPr lang="de-DE" b="1" dirty="0">
                <a:solidFill>
                  <a:schemeClr val="accent6">
                    <a:lumMod val="75000"/>
                  </a:schemeClr>
                </a:solidFill>
              </a:rPr>
              <a:t>: </a:t>
            </a:r>
            <a:r>
              <a:rPr lang="de-DE" b="1" dirty="0">
                <a:hlinkClick r:id="rId2"/>
              </a:rPr>
              <a:t>www.math-games.eu</a:t>
            </a:r>
            <a:r>
              <a:rPr lang="de-DE" b="1" dirty="0"/>
              <a:t> </a:t>
            </a:r>
            <a:endParaRPr lang="en-GB" b="1" dirty="0"/>
          </a:p>
        </p:txBody>
      </p:sp>
      <p:pic>
        <p:nvPicPr>
          <p:cNvPr id="7" name="Grafik 6" descr="Ein Bild, das Screenshot enthält.&#10;&#10;Mit sehr hoher Zuverlässigkeit generierte Beschreibung">
            <a:extLst>
              <a:ext uri="{FF2B5EF4-FFF2-40B4-BE49-F238E27FC236}">
                <a16:creationId xmlns:a16="http://schemas.microsoft.com/office/drawing/2014/main" id="{E422EDEB-9465-4E1A-9EE2-0B8AD9EE3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00" y="864711"/>
            <a:ext cx="5940000" cy="5774836"/>
          </a:xfrm>
          <a:prstGeom prst="rect">
            <a:avLst/>
          </a:prstGeom>
        </p:spPr>
      </p:pic>
    </p:spTree>
    <p:extLst>
      <p:ext uri="{BB962C8B-B14F-4D97-AF65-F5344CB8AC3E}">
        <p14:creationId xmlns:p14="http://schemas.microsoft.com/office/powerpoint/2010/main" val="36606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38116" y="405902"/>
            <a:ext cx="7327903" cy="584775"/>
          </a:xfrm>
          <a:prstGeom prst="rect">
            <a:avLst/>
          </a:prstGeom>
        </p:spPr>
        <p:txBody>
          <a:bodyPr wrap="none">
            <a:spAutoFit/>
          </a:bodyPr>
          <a:lstStyle/>
          <a:p>
            <a:r>
              <a:rPr lang="en-GB" sz="3200" dirty="0">
                <a:latin typeface="Calibri" panose="020F0502020204030204" pitchFamily="34" charset="0"/>
                <a:ea typeface="Times New Roman" panose="02020603050405020304" pitchFamily="18" charset="0"/>
                <a:cs typeface="Times New Roman" panose="02020603050405020304" pitchFamily="18" charset="0"/>
              </a:rPr>
              <a:t>1.3 Damath - Math Checkers (Board Game)</a:t>
            </a:r>
            <a:endParaRPr lang="de-DE" sz="3200" dirty="0"/>
          </a:p>
        </p:txBody>
      </p:sp>
      <p:pic>
        <p:nvPicPr>
          <p:cNvPr id="3" name="Grafik 2"/>
          <p:cNvPicPr/>
          <p:nvPr/>
        </p:nvPicPr>
        <p:blipFill>
          <a:blip r:embed="rId2" cstate="print">
            <a:extLst>
              <a:ext uri="{28A0092B-C50C-407E-A947-70E740481C1C}">
                <a14:useLocalDpi xmlns:a14="http://schemas.microsoft.com/office/drawing/2010/main"/>
              </a:ext>
            </a:extLst>
          </a:blip>
          <a:stretch>
            <a:fillRect/>
          </a:stretch>
        </p:blipFill>
        <p:spPr>
          <a:xfrm>
            <a:off x="251519" y="199828"/>
            <a:ext cx="1086597" cy="996924"/>
          </a:xfrm>
          <a:prstGeom prst="rect">
            <a:avLst/>
          </a:prstGeom>
        </p:spPr>
      </p:pic>
      <p:sp>
        <p:nvSpPr>
          <p:cNvPr id="4" name="Rechteck 3"/>
          <p:cNvSpPr/>
          <p:nvPr/>
        </p:nvSpPr>
        <p:spPr>
          <a:xfrm>
            <a:off x="251519" y="1556792"/>
            <a:ext cx="8640961" cy="4571188"/>
          </a:xfrm>
          <a:prstGeom prst="rect">
            <a:avLst/>
          </a:prstGeom>
        </p:spPr>
        <p:txBody>
          <a:bodyPr wrap="square">
            <a:spAutoFit/>
          </a:bodyPr>
          <a:lstStyle/>
          <a:p>
            <a:pPr>
              <a:lnSpc>
                <a:spcPct val="115000"/>
              </a:lnSpc>
              <a:spcBef>
                <a:spcPts val="1200"/>
              </a:spcBef>
              <a:spcAft>
                <a:spcPts val="400"/>
              </a:spcAft>
            </a:pPr>
            <a:r>
              <a:rPr lang="en-GB" sz="2400" b="1" cap="small" spc="25" dirty="0">
                <a:latin typeface="Calibri" panose="020F0502020204030204" pitchFamily="34" charset="0"/>
                <a:cs typeface="Times New Roman" panose="02020603050405020304" pitchFamily="18" charset="0"/>
              </a:rPr>
              <a:t>Requirements</a:t>
            </a:r>
            <a:endParaRPr lang="de-DE" sz="2400" b="1" cap="small" spc="25" dirty="0">
              <a:latin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Times New Roman" panose="02020603050405020304" pitchFamily="18" charset="0"/>
              </a:rPr>
              <a:t>Participants already can count and calculate with whole numbers between 0 and 11. Participants know, that multiplication by 0 is always 0 and divided by 0 is not possible, so this move is not allowed.</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Times New Roman" panose="02020603050405020304" pitchFamily="18" charset="0"/>
              </a:rPr>
              <a:t>Students already know the rules of the game Checkers (Dame)</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1200"/>
              </a:spcBef>
              <a:spcAft>
                <a:spcPts val="400"/>
              </a:spcAft>
            </a:pPr>
            <a:r>
              <a:rPr lang="en-GB" sz="2400" b="1" cap="small" spc="25" dirty="0">
                <a:latin typeface="Calibri" panose="020F0502020204030204" pitchFamily="34" charset="0"/>
                <a:cs typeface="Times New Roman" panose="02020603050405020304" pitchFamily="18" charset="0"/>
              </a:rPr>
              <a:t>Objectives</a:t>
            </a:r>
            <a:endParaRPr lang="de-DE" sz="2400" b="1" cap="small" spc="25" dirty="0">
              <a:latin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Times New Roman" panose="02020603050405020304" pitchFamily="18" charset="0"/>
              </a:rPr>
              <a:t>The game DAMATH is a game to exercise calculating with numbers between 0 and 11.</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40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Times New Roman" panose="02020603050405020304" pitchFamily="18" charset="0"/>
              </a:rPr>
              <a:t>Students practice playing the reckoning. You have fun.</a:t>
            </a:r>
            <a:endParaRPr lang="de-DE"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5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38116" y="405902"/>
            <a:ext cx="7327903" cy="584775"/>
          </a:xfrm>
          <a:prstGeom prst="rect">
            <a:avLst/>
          </a:prstGeom>
        </p:spPr>
        <p:txBody>
          <a:bodyPr wrap="none">
            <a:spAutoFit/>
          </a:bodyPr>
          <a:lstStyle/>
          <a:p>
            <a:r>
              <a:rPr lang="en-GB" sz="3200" dirty="0">
                <a:latin typeface="Calibri" panose="020F0502020204030204" pitchFamily="34" charset="0"/>
                <a:ea typeface="Times New Roman" panose="02020603050405020304" pitchFamily="18" charset="0"/>
                <a:cs typeface="Times New Roman" panose="02020603050405020304" pitchFamily="18" charset="0"/>
              </a:rPr>
              <a:t>1.3 Damath - Math Checkers (Board Game)</a:t>
            </a:r>
            <a:endParaRPr lang="de-DE" sz="3200" dirty="0"/>
          </a:p>
        </p:txBody>
      </p:sp>
      <p:pic>
        <p:nvPicPr>
          <p:cNvPr id="3" name="Grafik 2"/>
          <p:cNvPicPr/>
          <p:nvPr/>
        </p:nvPicPr>
        <p:blipFill>
          <a:blip r:embed="rId2" cstate="print">
            <a:extLst>
              <a:ext uri="{28A0092B-C50C-407E-A947-70E740481C1C}">
                <a14:useLocalDpi xmlns:a14="http://schemas.microsoft.com/office/drawing/2010/main"/>
              </a:ext>
            </a:extLst>
          </a:blip>
          <a:stretch>
            <a:fillRect/>
          </a:stretch>
        </p:blipFill>
        <p:spPr>
          <a:xfrm>
            <a:off x="251519" y="199828"/>
            <a:ext cx="1086597" cy="996924"/>
          </a:xfrm>
          <a:prstGeom prst="rect">
            <a:avLst/>
          </a:prstGeom>
        </p:spPr>
      </p:pic>
      <p:sp>
        <p:nvSpPr>
          <p:cNvPr id="4" name="Rechteck 3"/>
          <p:cNvSpPr/>
          <p:nvPr/>
        </p:nvSpPr>
        <p:spPr>
          <a:xfrm>
            <a:off x="236861" y="1772816"/>
            <a:ext cx="8640961" cy="4154984"/>
          </a:xfrm>
          <a:prstGeom prst="rect">
            <a:avLst/>
          </a:prstGeom>
        </p:spPr>
        <p:txBody>
          <a:bodyPr wrap="square">
            <a:spAutoFit/>
          </a:bodyPr>
          <a:lstStyle/>
          <a:p>
            <a:r>
              <a:rPr lang="en-GB" sz="2400" b="1" cap="small" dirty="0"/>
              <a:t>Tools, Materials and Organisation</a:t>
            </a:r>
            <a:endParaRPr lang="de-DE" sz="2400" b="1" cap="small" dirty="0"/>
          </a:p>
          <a:p>
            <a:pPr marL="342900" lvl="0" indent="-342900">
              <a:buFont typeface="Arial" panose="020B0604020202020204" pitchFamily="34" charset="0"/>
              <a:buChar char="•"/>
            </a:pPr>
            <a:r>
              <a:rPr lang="en-GB" sz="2400" dirty="0"/>
              <a:t>Take a checkers-board (8 by 8 fields) for each 3 players.</a:t>
            </a:r>
            <a:endParaRPr lang="de-DE" sz="2400" dirty="0"/>
          </a:p>
          <a:p>
            <a:pPr marL="342900" lvl="0" indent="-342900">
              <a:buFont typeface="Arial" panose="020B0604020202020204" pitchFamily="34" charset="0"/>
              <a:buChar char="•"/>
            </a:pPr>
            <a:r>
              <a:rPr lang="en-GB" sz="2400" dirty="0"/>
              <a:t>The white fields of the board are marked with arithmetic symbols. You can mix different symbols or, much easier, you start first just with addition and so on.</a:t>
            </a:r>
            <a:endParaRPr lang="de-DE" sz="2400" dirty="0"/>
          </a:p>
          <a:p>
            <a:pPr marL="342900" lvl="0" indent="-342900">
              <a:buFont typeface="Arial" panose="020B0604020202020204" pitchFamily="34" charset="0"/>
              <a:buChar char="•"/>
            </a:pPr>
            <a:r>
              <a:rPr lang="en-GB" sz="2400" dirty="0"/>
              <a:t>Each group needs 12 white and 12 black men. These men are marked with whole numbers from 0 to 11.</a:t>
            </a:r>
            <a:endParaRPr lang="de-DE" sz="2400" dirty="0"/>
          </a:p>
          <a:p>
            <a:pPr marL="342900" lvl="0" indent="-342900">
              <a:buFont typeface="Arial" panose="020B0604020202020204" pitchFamily="34" charset="0"/>
              <a:buChar char="•"/>
            </a:pPr>
            <a:r>
              <a:rPr lang="en-GB" sz="2400" dirty="0"/>
              <a:t>Use the copy template from 1.2 Checkers!</a:t>
            </a:r>
            <a:endParaRPr lang="de-DE" sz="2400" dirty="0"/>
          </a:p>
          <a:p>
            <a:pPr marL="342900" lvl="0" indent="-342900">
              <a:buFont typeface="Arial" panose="020B0604020202020204" pitchFamily="34" charset="0"/>
              <a:buChar char="•"/>
            </a:pPr>
            <a:r>
              <a:rPr lang="en-GB" sz="2400" dirty="0"/>
              <a:t>The lesson takes 45 minutes. If the participants don’t know the rules of the game Checkers, you have to play Checkers first for another 45 minutes.</a:t>
            </a:r>
            <a:endParaRPr lang="de-DE" sz="2400" dirty="0"/>
          </a:p>
        </p:txBody>
      </p:sp>
    </p:spTree>
    <p:extLst>
      <p:ext uri="{BB962C8B-B14F-4D97-AF65-F5344CB8AC3E}">
        <p14:creationId xmlns:p14="http://schemas.microsoft.com/office/powerpoint/2010/main" val="7023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38116" y="405902"/>
            <a:ext cx="7327903" cy="584775"/>
          </a:xfrm>
          <a:prstGeom prst="rect">
            <a:avLst/>
          </a:prstGeom>
        </p:spPr>
        <p:txBody>
          <a:bodyPr wrap="none">
            <a:spAutoFit/>
          </a:bodyPr>
          <a:lstStyle/>
          <a:p>
            <a:r>
              <a:rPr lang="en-GB" sz="3200" dirty="0">
                <a:latin typeface="Calibri" panose="020F0502020204030204" pitchFamily="34" charset="0"/>
                <a:ea typeface="Times New Roman" panose="02020603050405020304" pitchFamily="18" charset="0"/>
                <a:cs typeface="Times New Roman" panose="02020603050405020304" pitchFamily="18" charset="0"/>
              </a:rPr>
              <a:t>1.3 Damath - Math Checkers (Board Game)</a:t>
            </a:r>
            <a:endParaRPr lang="de-DE" sz="3200" dirty="0"/>
          </a:p>
        </p:txBody>
      </p:sp>
      <p:pic>
        <p:nvPicPr>
          <p:cNvPr id="3" name="Grafik 2"/>
          <p:cNvPicPr/>
          <p:nvPr/>
        </p:nvPicPr>
        <p:blipFill>
          <a:blip r:embed="rId2" cstate="print">
            <a:extLst>
              <a:ext uri="{28A0092B-C50C-407E-A947-70E740481C1C}">
                <a14:useLocalDpi xmlns:a14="http://schemas.microsoft.com/office/drawing/2010/main"/>
              </a:ext>
            </a:extLst>
          </a:blip>
          <a:stretch>
            <a:fillRect/>
          </a:stretch>
        </p:blipFill>
        <p:spPr>
          <a:xfrm>
            <a:off x="251519" y="199828"/>
            <a:ext cx="1086597" cy="996924"/>
          </a:xfrm>
          <a:prstGeom prst="rect">
            <a:avLst/>
          </a:prstGeom>
        </p:spPr>
      </p:pic>
      <p:sp>
        <p:nvSpPr>
          <p:cNvPr id="4" name="Rechteck 3"/>
          <p:cNvSpPr/>
          <p:nvPr/>
        </p:nvSpPr>
        <p:spPr>
          <a:xfrm>
            <a:off x="251519" y="1340768"/>
            <a:ext cx="8640961" cy="5324535"/>
          </a:xfrm>
          <a:prstGeom prst="rect">
            <a:avLst/>
          </a:prstGeom>
        </p:spPr>
        <p:txBody>
          <a:bodyPr wrap="square">
            <a:spAutoFit/>
          </a:bodyPr>
          <a:lstStyle/>
          <a:p>
            <a:r>
              <a:rPr lang="en-GB" sz="2400" b="1" cap="small" dirty="0"/>
              <a:t>Description of the Lesson</a:t>
            </a:r>
            <a:endParaRPr lang="de-DE" sz="2400" b="1" cap="small" dirty="0"/>
          </a:p>
          <a:p>
            <a:r>
              <a:rPr lang="en-GB" sz="2000" b="1" dirty="0"/>
              <a:t>First part of the lesson (40 minutes)</a:t>
            </a:r>
            <a:endParaRPr lang="de-DE" sz="2000" dirty="0"/>
          </a:p>
          <a:p>
            <a:pPr marL="342900" lvl="0" indent="-342900">
              <a:buFont typeface="Arial" panose="020B0604020202020204" pitchFamily="34" charset="0"/>
              <a:buChar char="•"/>
            </a:pPr>
            <a:r>
              <a:rPr lang="en-GB" dirty="0"/>
              <a:t>Explain the game “Damath” (the participants already know the game Checkers).</a:t>
            </a:r>
            <a:endParaRPr lang="de-DE" dirty="0"/>
          </a:p>
          <a:p>
            <a:pPr marL="342900" lvl="0" indent="-342900">
              <a:buFont typeface="Arial" panose="020B0604020202020204" pitchFamily="34" charset="0"/>
              <a:buChar char="•"/>
            </a:pPr>
            <a:r>
              <a:rPr lang="en-GB" dirty="0"/>
              <a:t>Arrange groups with 2 persons.</a:t>
            </a:r>
            <a:endParaRPr lang="de-DE" dirty="0"/>
          </a:p>
          <a:p>
            <a:pPr marL="342900" lvl="0" indent="-342900">
              <a:buFont typeface="Arial" panose="020B0604020202020204" pitchFamily="34" charset="0"/>
              <a:buChar char="•"/>
            </a:pPr>
            <a:r>
              <a:rPr lang="en-GB" dirty="0"/>
              <a:t>Each group is sitting on an extra table.</a:t>
            </a:r>
            <a:endParaRPr lang="de-DE" dirty="0"/>
          </a:p>
          <a:p>
            <a:pPr marL="342900" lvl="0" indent="-342900">
              <a:buFont typeface="Arial" panose="020B0604020202020204" pitchFamily="34" charset="0"/>
              <a:buChar char="•"/>
            </a:pPr>
            <a:r>
              <a:rPr lang="en-GB" dirty="0"/>
              <a:t>The role of the persons in the group: two are playing against each other.</a:t>
            </a:r>
          </a:p>
          <a:p>
            <a:pPr marL="342900" lvl="0" indent="-342900">
              <a:buFont typeface="Arial" panose="020B0604020202020204" pitchFamily="34" charset="0"/>
              <a:buChar char="•"/>
            </a:pPr>
            <a:r>
              <a:rPr lang="en-US" b="1" dirty="0">
                <a:solidFill>
                  <a:srgbClr val="FF0000"/>
                </a:solidFill>
              </a:rPr>
              <a:t>When capturing the opponent's piece. The score is obtained by calculating the number value of player's piece which captures the opponent's piece and the captured piece. The mathematical operation used depends where the player's piece lands after the capture.</a:t>
            </a:r>
            <a:endParaRPr lang="de-DE" b="1" dirty="0">
              <a:solidFill>
                <a:srgbClr val="FF0000"/>
              </a:solidFill>
            </a:endParaRPr>
          </a:p>
          <a:p>
            <a:pPr marL="342900" lvl="0" indent="-342900">
              <a:buFont typeface="Arial" panose="020B0604020202020204" pitchFamily="34" charset="0"/>
              <a:buChar char="•"/>
            </a:pPr>
            <a:r>
              <a:rPr lang="en-GB" dirty="0"/>
              <a:t>The participants play a certain number of times the game "Damath". They always have to begin with 12 men in the starting position (see picture). The Players get only points, if they calculate in the right way when jumping over an opponent. The result of this calculation is to be noted.</a:t>
            </a:r>
            <a:endParaRPr lang="de-DE" dirty="0"/>
          </a:p>
          <a:p>
            <a:r>
              <a:rPr lang="en-GB" sz="2000" b="1" dirty="0"/>
              <a:t>Second part of the lesson (5 minutes)</a:t>
            </a:r>
            <a:endParaRPr lang="de-DE" sz="2000" dirty="0"/>
          </a:p>
          <a:p>
            <a:pPr marL="342900" lvl="0" indent="-342900">
              <a:buFont typeface="Arial" panose="020B0604020202020204" pitchFamily="34" charset="0"/>
              <a:buChar char="•"/>
            </a:pPr>
            <a:r>
              <a:rPr lang="en-GB" sz="2000" dirty="0"/>
              <a:t>Each participant is presenting his score.</a:t>
            </a:r>
            <a:endParaRPr lang="de-DE" sz="2000" dirty="0"/>
          </a:p>
          <a:p>
            <a:pPr marL="342900" lvl="0" indent="-342900">
              <a:buFont typeface="Arial" panose="020B0604020202020204" pitchFamily="34" charset="0"/>
              <a:buChar char="•"/>
            </a:pPr>
            <a:r>
              <a:rPr lang="en-GB" sz="2000" dirty="0"/>
              <a:t>The winner of the group has the most scores, but everybody has learned a lot by exercising the </a:t>
            </a:r>
            <a:r>
              <a:rPr lang="en-GB" sz="2000" dirty="0" err="1"/>
              <a:t>caculations</a:t>
            </a:r>
            <a:r>
              <a:rPr lang="en-GB" sz="2000" dirty="0"/>
              <a:t>.</a:t>
            </a:r>
            <a:endParaRPr lang="de-DE" sz="2000" dirty="0"/>
          </a:p>
        </p:txBody>
      </p:sp>
    </p:spTree>
    <p:extLst>
      <p:ext uri="{BB962C8B-B14F-4D97-AF65-F5344CB8AC3E}">
        <p14:creationId xmlns:p14="http://schemas.microsoft.com/office/powerpoint/2010/main" val="34444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38116" y="405902"/>
            <a:ext cx="7327903" cy="584775"/>
          </a:xfrm>
          <a:prstGeom prst="rect">
            <a:avLst/>
          </a:prstGeom>
        </p:spPr>
        <p:txBody>
          <a:bodyPr wrap="none">
            <a:spAutoFit/>
          </a:bodyPr>
          <a:lstStyle/>
          <a:p>
            <a:r>
              <a:rPr lang="en-GB" sz="3200" dirty="0">
                <a:latin typeface="Calibri" panose="020F0502020204030204" pitchFamily="34" charset="0"/>
                <a:ea typeface="Times New Roman" panose="02020603050405020304" pitchFamily="18" charset="0"/>
                <a:cs typeface="Times New Roman" panose="02020603050405020304" pitchFamily="18" charset="0"/>
              </a:rPr>
              <a:t>1.3 Damath - Math Checkers (Board Game)</a:t>
            </a:r>
            <a:endParaRPr lang="de-DE" sz="3200" dirty="0"/>
          </a:p>
        </p:txBody>
      </p:sp>
      <p:pic>
        <p:nvPicPr>
          <p:cNvPr id="3" name="Grafik 2"/>
          <p:cNvPicPr/>
          <p:nvPr/>
        </p:nvPicPr>
        <p:blipFill>
          <a:blip r:embed="rId2" cstate="print">
            <a:extLst>
              <a:ext uri="{28A0092B-C50C-407E-A947-70E740481C1C}">
                <a14:useLocalDpi xmlns:a14="http://schemas.microsoft.com/office/drawing/2010/main"/>
              </a:ext>
            </a:extLst>
          </a:blip>
          <a:stretch>
            <a:fillRect/>
          </a:stretch>
        </p:blipFill>
        <p:spPr>
          <a:xfrm>
            <a:off x="251519" y="199828"/>
            <a:ext cx="1086597" cy="996924"/>
          </a:xfrm>
          <a:prstGeom prst="rect">
            <a:avLst/>
          </a:prstGeom>
        </p:spPr>
      </p:pic>
      <p:sp>
        <p:nvSpPr>
          <p:cNvPr id="4" name="Rechteck 3"/>
          <p:cNvSpPr/>
          <p:nvPr/>
        </p:nvSpPr>
        <p:spPr>
          <a:xfrm>
            <a:off x="251519" y="1340768"/>
            <a:ext cx="8640961" cy="3046988"/>
          </a:xfrm>
          <a:prstGeom prst="rect">
            <a:avLst/>
          </a:prstGeom>
        </p:spPr>
        <p:txBody>
          <a:bodyPr wrap="square">
            <a:spAutoFit/>
          </a:bodyPr>
          <a:lstStyle/>
          <a:p>
            <a:r>
              <a:rPr lang="en-GB" sz="2400" b="1" cap="small" dirty="0"/>
              <a:t>Useful Hints</a:t>
            </a:r>
            <a:endParaRPr lang="de-DE" sz="2400" b="1" cap="small" dirty="0"/>
          </a:p>
          <a:p>
            <a:pPr marL="342900" lvl="0" indent="-342900">
              <a:buFont typeface="Arial" panose="020B0604020202020204" pitchFamily="34" charset="0"/>
              <a:buChar char="•"/>
            </a:pPr>
            <a:r>
              <a:rPr lang="en-GB" sz="2400" dirty="0"/>
              <a:t>You can construct Damath by your own.</a:t>
            </a:r>
            <a:endParaRPr lang="de-DE" sz="2400" dirty="0"/>
          </a:p>
          <a:p>
            <a:pPr marL="342900" lvl="0" indent="-342900">
              <a:buFont typeface="Arial" panose="020B0604020202020204" pitchFamily="34" charset="0"/>
              <a:buChar char="•"/>
            </a:pPr>
            <a:r>
              <a:rPr lang="en-GB" sz="2400" dirty="0"/>
              <a:t>It is very important, that the teacher knows the abilities of the participants.</a:t>
            </a:r>
            <a:endParaRPr lang="de-DE" sz="2400" dirty="0"/>
          </a:p>
          <a:p>
            <a:pPr marL="342900" lvl="0" indent="-342900">
              <a:buFont typeface="Arial" panose="020B0604020202020204" pitchFamily="34" charset="0"/>
              <a:buChar char="•"/>
            </a:pPr>
            <a:r>
              <a:rPr lang="en-GB" sz="2400" dirty="0"/>
              <a:t>Start, if necessary, with easier calculations, e.g. you can mark the white fields just with + and the men with numbers between 0 and 5 – so your participants calculate e.g. just 2+3=5 or 0+5=5 or 1+2=3. </a:t>
            </a:r>
            <a:endParaRPr lang="de-DE" sz="24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3688" y="4293096"/>
            <a:ext cx="2355994" cy="231274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5615" y="4293096"/>
            <a:ext cx="2347725" cy="2312740"/>
          </a:xfrm>
          <a:prstGeom prst="rect">
            <a:avLst/>
          </a:prstGeom>
        </p:spPr>
      </p:pic>
    </p:spTree>
    <p:extLst>
      <p:ext uri="{BB962C8B-B14F-4D97-AF65-F5344CB8AC3E}">
        <p14:creationId xmlns:p14="http://schemas.microsoft.com/office/powerpoint/2010/main" val="6514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50238"/>
            <a:ext cx="5851776" cy="5856100"/>
          </a:xfrm>
          <a:prstGeom prst="rect">
            <a:avLst/>
          </a:prstGeom>
        </p:spPr>
      </p:pic>
      <p:grpSp>
        <p:nvGrpSpPr>
          <p:cNvPr id="89" name="Gruppieren 88"/>
          <p:cNvGrpSpPr/>
          <p:nvPr/>
        </p:nvGrpSpPr>
        <p:grpSpPr>
          <a:xfrm>
            <a:off x="742993" y="1489598"/>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742993" y="214475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729076" y="2860889"/>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737667" y="3522858"/>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92018" y="108263"/>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60933" y="775375"/>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60933" y="1475999"/>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63058" y="2131573"/>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63058" y="2798700"/>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65018" y="3457443"/>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780881" y="93203"/>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764815" y="775375"/>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8516344" y="4808388"/>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8502427" y="5524518"/>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8511018" y="6186487"/>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7763394" y="275734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7793468" y="346575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7793468" y="4166378"/>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7795593" y="4821952"/>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7795593" y="548907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7797553" y="614782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8462267" y="2773426"/>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8462267" y="343216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8487196" y="412880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Tree>
    <p:extLst>
      <p:ext uri="{BB962C8B-B14F-4D97-AF65-F5344CB8AC3E}">
        <p14:creationId xmlns:p14="http://schemas.microsoft.com/office/powerpoint/2010/main" val="27047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50238"/>
            <a:ext cx="5867098" cy="5856100"/>
          </a:xfrm>
          <a:prstGeom prst="rect">
            <a:avLst/>
          </a:prstGeom>
        </p:spPr>
      </p:pic>
      <p:grpSp>
        <p:nvGrpSpPr>
          <p:cNvPr id="89" name="Gruppieren 88"/>
          <p:cNvGrpSpPr/>
          <p:nvPr/>
        </p:nvGrpSpPr>
        <p:grpSpPr>
          <a:xfrm>
            <a:off x="742993" y="1489598"/>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742993" y="214475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729076" y="2860889"/>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737667" y="3522858"/>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92018" y="108263"/>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60933" y="775375"/>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60933" y="1475999"/>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63058" y="2131573"/>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63058" y="2798700"/>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65018" y="3457443"/>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780881" y="93203"/>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764815" y="775375"/>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3908301" y="4138409"/>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Tree>
    <p:extLst>
      <p:ext uri="{BB962C8B-B14F-4D97-AF65-F5344CB8AC3E}">
        <p14:creationId xmlns:p14="http://schemas.microsoft.com/office/powerpoint/2010/main" val="274465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1910439" y="2127374"/>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4575176" y="211552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3901475" y="4160802"/>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94" name="Textfeld 93"/>
          <p:cNvSpPr txBox="1"/>
          <p:nvPr/>
        </p:nvSpPr>
        <p:spPr>
          <a:xfrm>
            <a:off x="5151240" y="22860"/>
            <a:ext cx="3312844" cy="646331"/>
          </a:xfrm>
          <a:prstGeom prst="rect">
            <a:avLst/>
          </a:prstGeom>
          <a:noFill/>
        </p:spPr>
        <p:txBody>
          <a:bodyPr wrap="square" rtlCol="0">
            <a:spAutoFit/>
          </a:bodyPr>
          <a:lstStyle/>
          <a:p>
            <a:r>
              <a:rPr lang="de-DE" dirty="0"/>
              <a:t>Start </a:t>
            </a:r>
            <a:r>
              <a:rPr lang="de-DE" dirty="0" err="1"/>
              <a:t>the</a:t>
            </a:r>
            <a:r>
              <a:rPr lang="de-DE" dirty="0"/>
              <a:t> game </a:t>
            </a:r>
            <a:r>
              <a:rPr lang="de-DE" dirty="0" err="1"/>
              <a:t>example</a:t>
            </a:r>
            <a:r>
              <a:rPr lang="de-DE" dirty="0"/>
              <a:t>: </a:t>
            </a:r>
          </a:p>
          <a:p>
            <a:r>
              <a:rPr lang="de-DE" dirty="0" err="1"/>
              <a:t>white</a:t>
            </a:r>
            <a:r>
              <a:rPr lang="de-DE" dirty="0"/>
              <a:t> </a:t>
            </a:r>
            <a:r>
              <a:rPr lang="de-DE" dirty="0" err="1"/>
              <a:t>moves</a:t>
            </a:r>
            <a:r>
              <a:rPr lang="de-DE" dirty="0"/>
              <a:t> </a:t>
            </a:r>
            <a:r>
              <a:rPr lang="de-DE" dirty="0" err="1"/>
              <a:t>first</a:t>
            </a:r>
            <a:r>
              <a:rPr lang="de-DE" dirty="0"/>
              <a:t> (3</a:t>
            </a:r>
            <a:r>
              <a:rPr lang="en-US" dirty="0"/>
              <a:t>|</a:t>
            </a:r>
            <a:r>
              <a:rPr lang="de-DE" dirty="0"/>
              <a:t>2) to (2</a:t>
            </a:r>
            <a:r>
              <a:rPr lang="en-US" dirty="0"/>
              <a:t>|</a:t>
            </a:r>
            <a:r>
              <a:rPr lang="de-DE" dirty="0"/>
              <a:t>3)</a:t>
            </a:r>
          </a:p>
        </p:txBody>
      </p:sp>
      <p:sp>
        <p:nvSpPr>
          <p:cNvPr id="3" name="Rechteck 2"/>
          <p:cNvSpPr/>
          <p:nvPr/>
        </p:nvSpPr>
        <p:spPr>
          <a:xfrm>
            <a:off x="238426" y="72106"/>
            <a:ext cx="3244093" cy="369332"/>
          </a:xfrm>
          <a:prstGeom prst="rect">
            <a:avLst/>
          </a:prstGeom>
        </p:spPr>
        <p:txBody>
          <a:bodyPr wrap="none">
            <a:spAutoFit/>
          </a:bodyPr>
          <a:lstStyle/>
          <a:p>
            <a:r>
              <a:rPr lang="de-DE" dirty="0" err="1"/>
              <a:t>than</a:t>
            </a:r>
            <a:r>
              <a:rPr lang="de-DE" dirty="0"/>
              <a:t> </a:t>
            </a:r>
            <a:r>
              <a:rPr lang="de-DE" dirty="0" err="1"/>
              <a:t>black</a:t>
            </a:r>
            <a:r>
              <a:rPr lang="de-DE" dirty="0"/>
              <a:t> </a:t>
            </a:r>
            <a:r>
              <a:rPr lang="de-DE" dirty="0" err="1"/>
              <a:t>moves</a:t>
            </a:r>
            <a:r>
              <a:rPr lang="de-DE" dirty="0"/>
              <a:t> (0</a:t>
            </a:r>
            <a:r>
              <a:rPr lang="en-US" dirty="0"/>
              <a:t>|</a:t>
            </a:r>
            <a:r>
              <a:rPr lang="de-DE" dirty="0"/>
              <a:t>5) to (1</a:t>
            </a:r>
            <a:r>
              <a:rPr lang="en-US" dirty="0"/>
              <a:t>|</a:t>
            </a:r>
            <a:r>
              <a:rPr lang="de-DE" dirty="0"/>
              <a:t>4)</a:t>
            </a:r>
          </a:p>
        </p:txBody>
      </p:sp>
    </p:spTree>
    <p:extLst>
      <p:ext uri="{BB962C8B-B14F-4D97-AF65-F5344CB8AC3E}">
        <p14:creationId xmlns:p14="http://schemas.microsoft.com/office/powerpoint/2010/main" val="6720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659 -0.01227 L -0.06354 -0.10509 " pathEditMode="relative" rAng="0" ptsTypes="AA">
                                      <p:cBhvr>
                                        <p:cTn id="10" dur="2000" fill="hold"/>
                                        <p:tgtEl>
                                          <p:spTgt spid="72"/>
                                        </p:tgtEl>
                                        <p:attrNameLst>
                                          <p:attrName>ppt_x</p:attrName>
                                          <p:attrName>ppt_y</p:attrName>
                                        </p:attrNameLst>
                                      </p:cBhvr>
                                      <p:rCtr x="-2847" y="-465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88889E-6 4.44444E-6 L 0.07066 0.09166 " pathEditMode="relative" rAng="0" ptsTypes="AA">
                                      <p:cBhvr>
                                        <p:cTn id="18" dur="2000" fill="hold"/>
                                        <p:tgtEl>
                                          <p:spTgt spid="82"/>
                                        </p:tgtEl>
                                        <p:attrNameLst>
                                          <p:attrName>ppt_x</p:attrName>
                                          <p:attrName>ppt_y</p:attrName>
                                        </p:attrNameLst>
                                      </p:cBhvr>
                                      <p:rCtr x="3524" y="458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4">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4">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Kreuzworträtsel, Text, Schild enthält.&#10;&#10;Mit sehr hoher Zuverlässigkeit generierte Beschreibu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03649" y="764704"/>
            <a:ext cx="5867098" cy="5841634"/>
          </a:xfrm>
          <a:prstGeom prst="rect">
            <a:avLst/>
          </a:prstGeom>
        </p:spPr>
      </p:pic>
      <p:grpSp>
        <p:nvGrpSpPr>
          <p:cNvPr id="89" name="Gruppieren 88"/>
          <p:cNvGrpSpPr/>
          <p:nvPr/>
        </p:nvGrpSpPr>
        <p:grpSpPr>
          <a:xfrm>
            <a:off x="4568322" y="832415"/>
            <a:ext cx="720080" cy="707886"/>
            <a:chOff x="742993" y="1489598"/>
            <a:chExt cx="720080" cy="707886"/>
          </a:xfrm>
        </p:grpSpPr>
        <p:sp>
          <p:nvSpPr>
            <p:cNvPr id="9" name="Ellipse 8"/>
            <p:cNvSpPr/>
            <p:nvPr/>
          </p:nvSpPr>
          <p:spPr>
            <a:xfrm>
              <a:off x="742993" y="155550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Textfeld 9"/>
            <p:cNvSpPr txBox="1"/>
            <p:nvPr/>
          </p:nvSpPr>
          <p:spPr>
            <a:xfrm>
              <a:off x="815001" y="1489598"/>
              <a:ext cx="648072" cy="707886"/>
            </a:xfrm>
            <a:prstGeom prst="rect">
              <a:avLst/>
            </a:prstGeom>
            <a:noFill/>
          </p:spPr>
          <p:txBody>
            <a:bodyPr wrap="square" rtlCol="0">
              <a:spAutoFit/>
            </a:bodyPr>
            <a:lstStyle/>
            <a:p>
              <a:r>
                <a:rPr lang="de-DE" sz="4000" b="1" dirty="0">
                  <a:solidFill>
                    <a:schemeClr val="bg1"/>
                  </a:solidFill>
                </a:rPr>
                <a:t>8</a:t>
              </a:r>
            </a:p>
          </p:txBody>
        </p:sp>
      </p:grpSp>
      <p:grpSp>
        <p:nvGrpSpPr>
          <p:cNvPr id="88" name="Gruppieren 87"/>
          <p:cNvGrpSpPr/>
          <p:nvPr/>
        </p:nvGrpSpPr>
        <p:grpSpPr>
          <a:xfrm>
            <a:off x="5912810" y="2134209"/>
            <a:ext cx="677759" cy="707886"/>
            <a:chOff x="742993" y="2144759"/>
            <a:chExt cx="677759" cy="707886"/>
          </a:xfrm>
        </p:grpSpPr>
        <p:sp>
          <p:nvSpPr>
            <p:cNvPr id="13" name="Ellipse 12"/>
            <p:cNvSpPr/>
            <p:nvPr/>
          </p:nvSpPr>
          <p:spPr>
            <a:xfrm>
              <a:off x="742993" y="221069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4" name="Textfeld 13"/>
            <p:cNvSpPr txBox="1"/>
            <p:nvPr/>
          </p:nvSpPr>
          <p:spPr>
            <a:xfrm>
              <a:off x="772680" y="2144759"/>
              <a:ext cx="648072" cy="707886"/>
            </a:xfrm>
            <a:prstGeom prst="rect">
              <a:avLst/>
            </a:prstGeom>
            <a:noFill/>
          </p:spPr>
          <p:txBody>
            <a:bodyPr wrap="square" rtlCol="0">
              <a:spAutoFit/>
            </a:bodyPr>
            <a:lstStyle/>
            <a:p>
              <a:r>
                <a:rPr lang="de-DE" sz="4000" b="1" dirty="0">
                  <a:solidFill>
                    <a:schemeClr val="bg1"/>
                  </a:solidFill>
                </a:rPr>
                <a:t>9.</a:t>
              </a:r>
            </a:p>
          </p:txBody>
        </p:sp>
      </p:grpSp>
      <p:grpSp>
        <p:nvGrpSpPr>
          <p:cNvPr id="87" name="Gruppieren 86"/>
          <p:cNvGrpSpPr/>
          <p:nvPr/>
        </p:nvGrpSpPr>
        <p:grpSpPr>
          <a:xfrm>
            <a:off x="3891677" y="1533401"/>
            <a:ext cx="648072" cy="598902"/>
            <a:chOff x="729076" y="2860889"/>
            <a:chExt cx="648072" cy="598902"/>
          </a:xfrm>
        </p:grpSpPr>
        <p:sp>
          <p:nvSpPr>
            <p:cNvPr id="16" name="Ellipse 15"/>
            <p:cNvSpPr/>
            <p:nvPr/>
          </p:nvSpPr>
          <p:spPr>
            <a:xfrm>
              <a:off x="742993" y="288372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7" name="Textfeld 16"/>
            <p:cNvSpPr txBox="1"/>
            <p:nvPr/>
          </p:nvSpPr>
          <p:spPr>
            <a:xfrm>
              <a:off x="729076" y="2860889"/>
              <a:ext cx="648072" cy="584775"/>
            </a:xfrm>
            <a:prstGeom prst="rect">
              <a:avLst/>
            </a:prstGeom>
            <a:noFill/>
          </p:spPr>
          <p:txBody>
            <a:bodyPr wrap="square" rtlCol="0">
              <a:spAutoFit/>
            </a:bodyPr>
            <a:lstStyle/>
            <a:p>
              <a:r>
                <a:rPr lang="de-DE" sz="3200" b="1" dirty="0">
                  <a:solidFill>
                    <a:schemeClr val="bg1"/>
                  </a:solidFill>
                </a:rPr>
                <a:t>10</a:t>
              </a:r>
            </a:p>
          </p:txBody>
        </p:sp>
      </p:grpSp>
      <p:grpSp>
        <p:nvGrpSpPr>
          <p:cNvPr id="86" name="Gruppieren 85"/>
          <p:cNvGrpSpPr/>
          <p:nvPr/>
        </p:nvGrpSpPr>
        <p:grpSpPr>
          <a:xfrm>
            <a:off x="5898547" y="830036"/>
            <a:ext cx="648072" cy="614875"/>
            <a:chOff x="737667" y="3522858"/>
            <a:chExt cx="648072" cy="614875"/>
          </a:xfrm>
        </p:grpSpPr>
        <p:sp>
          <p:nvSpPr>
            <p:cNvPr id="19" name="Ellipse 18"/>
            <p:cNvSpPr/>
            <p:nvPr/>
          </p:nvSpPr>
          <p:spPr>
            <a:xfrm>
              <a:off x="742993" y="356166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0" name="Textfeld 19"/>
            <p:cNvSpPr txBox="1"/>
            <p:nvPr/>
          </p:nvSpPr>
          <p:spPr>
            <a:xfrm>
              <a:off x="737667" y="3522858"/>
              <a:ext cx="648072" cy="584775"/>
            </a:xfrm>
            <a:prstGeom prst="rect">
              <a:avLst/>
            </a:prstGeom>
            <a:noFill/>
          </p:spPr>
          <p:txBody>
            <a:bodyPr wrap="square" rtlCol="0">
              <a:spAutoFit/>
            </a:bodyPr>
            <a:lstStyle/>
            <a:p>
              <a:r>
                <a:rPr lang="de-DE" sz="3200" b="1" dirty="0">
                  <a:solidFill>
                    <a:schemeClr val="bg1"/>
                  </a:solidFill>
                </a:rPr>
                <a:t>11</a:t>
              </a:r>
            </a:p>
          </p:txBody>
        </p:sp>
      </p:grpSp>
      <p:grpSp>
        <p:nvGrpSpPr>
          <p:cNvPr id="78" name="Gruppieren 77"/>
          <p:cNvGrpSpPr/>
          <p:nvPr/>
        </p:nvGrpSpPr>
        <p:grpSpPr>
          <a:xfrm>
            <a:off x="6567990" y="1502808"/>
            <a:ext cx="720080" cy="707886"/>
            <a:chOff x="146430" y="1243976"/>
            <a:chExt cx="720080" cy="707886"/>
          </a:xfrm>
        </p:grpSpPr>
        <p:sp>
          <p:nvSpPr>
            <p:cNvPr id="22" name="Ellipse 21"/>
            <p:cNvSpPr/>
            <p:nvPr/>
          </p:nvSpPr>
          <p:spPr>
            <a:xfrm>
              <a:off x="146430" y="1309887"/>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Textfeld 22"/>
            <p:cNvSpPr txBox="1"/>
            <p:nvPr/>
          </p:nvSpPr>
          <p:spPr>
            <a:xfrm>
              <a:off x="218438" y="1243976"/>
              <a:ext cx="648072" cy="707886"/>
            </a:xfrm>
            <a:prstGeom prst="rect">
              <a:avLst/>
            </a:prstGeom>
            <a:noFill/>
          </p:spPr>
          <p:txBody>
            <a:bodyPr wrap="square" rtlCol="0">
              <a:spAutoFit/>
            </a:bodyPr>
            <a:lstStyle/>
            <a:p>
              <a:r>
                <a:rPr lang="de-DE" sz="4000" b="1" dirty="0">
                  <a:solidFill>
                    <a:schemeClr val="bg1"/>
                  </a:solidFill>
                </a:rPr>
                <a:t>0</a:t>
              </a:r>
            </a:p>
          </p:txBody>
        </p:sp>
      </p:grpSp>
      <p:grpSp>
        <p:nvGrpSpPr>
          <p:cNvPr id="79" name="Gruppieren 78"/>
          <p:cNvGrpSpPr/>
          <p:nvPr/>
        </p:nvGrpSpPr>
        <p:grpSpPr>
          <a:xfrm>
            <a:off x="3232485" y="2125921"/>
            <a:ext cx="720080" cy="707886"/>
            <a:chOff x="127123" y="1902719"/>
            <a:chExt cx="720080" cy="707886"/>
          </a:xfrm>
        </p:grpSpPr>
        <p:sp>
          <p:nvSpPr>
            <p:cNvPr id="25" name="Ellipse 24"/>
            <p:cNvSpPr/>
            <p:nvPr/>
          </p:nvSpPr>
          <p:spPr>
            <a:xfrm>
              <a:off x="127123" y="196863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6" name="Textfeld 25"/>
            <p:cNvSpPr txBox="1"/>
            <p:nvPr/>
          </p:nvSpPr>
          <p:spPr>
            <a:xfrm>
              <a:off x="199131" y="1902719"/>
              <a:ext cx="648072" cy="707886"/>
            </a:xfrm>
            <a:prstGeom prst="rect">
              <a:avLst/>
            </a:prstGeom>
            <a:noFill/>
          </p:spPr>
          <p:txBody>
            <a:bodyPr wrap="square" rtlCol="0">
              <a:spAutoFit/>
            </a:bodyPr>
            <a:lstStyle/>
            <a:p>
              <a:r>
                <a:rPr lang="de-DE" sz="4000" b="1" dirty="0">
                  <a:solidFill>
                    <a:schemeClr val="bg1"/>
                  </a:solidFill>
                </a:rPr>
                <a:t>1</a:t>
              </a:r>
            </a:p>
          </p:txBody>
        </p:sp>
      </p:grpSp>
      <p:grpSp>
        <p:nvGrpSpPr>
          <p:cNvPr id="80" name="Gruppieren 79"/>
          <p:cNvGrpSpPr/>
          <p:nvPr/>
        </p:nvGrpSpPr>
        <p:grpSpPr>
          <a:xfrm>
            <a:off x="1929526" y="824226"/>
            <a:ext cx="720080" cy="707886"/>
            <a:chOff x="127123" y="2603343"/>
            <a:chExt cx="720080" cy="707886"/>
          </a:xfrm>
        </p:grpSpPr>
        <p:sp>
          <p:nvSpPr>
            <p:cNvPr id="28" name="Ellipse 27"/>
            <p:cNvSpPr/>
            <p:nvPr/>
          </p:nvSpPr>
          <p:spPr>
            <a:xfrm>
              <a:off x="127123" y="2669254"/>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9" name="Textfeld 28"/>
            <p:cNvSpPr txBox="1"/>
            <p:nvPr/>
          </p:nvSpPr>
          <p:spPr>
            <a:xfrm>
              <a:off x="199131" y="2603343"/>
              <a:ext cx="648072" cy="707886"/>
            </a:xfrm>
            <a:prstGeom prst="rect">
              <a:avLst/>
            </a:prstGeom>
            <a:noFill/>
          </p:spPr>
          <p:txBody>
            <a:bodyPr wrap="square" rtlCol="0">
              <a:spAutoFit/>
            </a:bodyPr>
            <a:lstStyle/>
            <a:p>
              <a:r>
                <a:rPr lang="de-DE" sz="4000" b="1" dirty="0">
                  <a:solidFill>
                    <a:schemeClr val="bg1"/>
                  </a:solidFill>
                </a:rPr>
                <a:t>2</a:t>
              </a:r>
            </a:p>
          </p:txBody>
        </p:sp>
      </p:grpSp>
      <p:grpSp>
        <p:nvGrpSpPr>
          <p:cNvPr id="81" name="Gruppieren 80"/>
          <p:cNvGrpSpPr/>
          <p:nvPr/>
        </p:nvGrpSpPr>
        <p:grpSpPr>
          <a:xfrm>
            <a:off x="5216942" y="1487478"/>
            <a:ext cx="720080" cy="707886"/>
            <a:chOff x="129248" y="3258917"/>
            <a:chExt cx="720080" cy="707886"/>
          </a:xfrm>
        </p:grpSpPr>
        <p:sp>
          <p:nvSpPr>
            <p:cNvPr id="31" name="Ellipse 30"/>
            <p:cNvSpPr/>
            <p:nvPr/>
          </p:nvSpPr>
          <p:spPr>
            <a:xfrm>
              <a:off x="129248" y="3324828"/>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2" name="Textfeld 31"/>
            <p:cNvSpPr txBox="1"/>
            <p:nvPr/>
          </p:nvSpPr>
          <p:spPr>
            <a:xfrm>
              <a:off x="201256" y="3258917"/>
              <a:ext cx="648072" cy="707886"/>
            </a:xfrm>
            <a:prstGeom prst="rect">
              <a:avLst/>
            </a:prstGeom>
            <a:noFill/>
          </p:spPr>
          <p:txBody>
            <a:bodyPr wrap="square" rtlCol="0">
              <a:spAutoFit/>
            </a:bodyPr>
            <a:lstStyle/>
            <a:p>
              <a:r>
                <a:rPr lang="de-DE" sz="4000" b="1" dirty="0">
                  <a:solidFill>
                    <a:schemeClr val="bg1"/>
                  </a:solidFill>
                </a:rPr>
                <a:t>3</a:t>
              </a:r>
            </a:p>
          </p:txBody>
        </p:sp>
      </p:grpSp>
      <p:grpSp>
        <p:nvGrpSpPr>
          <p:cNvPr id="82" name="Gruppieren 81"/>
          <p:cNvGrpSpPr/>
          <p:nvPr/>
        </p:nvGrpSpPr>
        <p:grpSpPr>
          <a:xfrm>
            <a:off x="2581676" y="2791719"/>
            <a:ext cx="720080" cy="707886"/>
            <a:chOff x="129248" y="3926044"/>
            <a:chExt cx="720080" cy="707886"/>
          </a:xfrm>
        </p:grpSpPr>
        <p:sp>
          <p:nvSpPr>
            <p:cNvPr id="34" name="Ellipse 33"/>
            <p:cNvSpPr/>
            <p:nvPr/>
          </p:nvSpPr>
          <p:spPr>
            <a:xfrm>
              <a:off x="129248" y="3991955"/>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5" name="Textfeld 34"/>
            <p:cNvSpPr txBox="1"/>
            <p:nvPr/>
          </p:nvSpPr>
          <p:spPr>
            <a:xfrm>
              <a:off x="201256" y="3926044"/>
              <a:ext cx="648072" cy="707886"/>
            </a:xfrm>
            <a:prstGeom prst="rect">
              <a:avLst/>
            </a:prstGeom>
            <a:noFill/>
          </p:spPr>
          <p:txBody>
            <a:bodyPr wrap="square" rtlCol="0">
              <a:spAutoFit/>
            </a:bodyPr>
            <a:lstStyle/>
            <a:p>
              <a:r>
                <a:rPr lang="de-DE" sz="4000" b="1" dirty="0">
                  <a:solidFill>
                    <a:schemeClr val="bg1"/>
                  </a:solidFill>
                </a:rPr>
                <a:t>4</a:t>
              </a:r>
            </a:p>
          </p:txBody>
        </p:sp>
      </p:grpSp>
      <p:grpSp>
        <p:nvGrpSpPr>
          <p:cNvPr id="83" name="Gruppieren 82"/>
          <p:cNvGrpSpPr/>
          <p:nvPr/>
        </p:nvGrpSpPr>
        <p:grpSpPr>
          <a:xfrm>
            <a:off x="3238253" y="816149"/>
            <a:ext cx="720080" cy="707886"/>
            <a:chOff x="88175" y="3366789"/>
            <a:chExt cx="720080" cy="707886"/>
          </a:xfrm>
        </p:grpSpPr>
        <p:sp>
          <p:nvSpPr>
            <p:cNvPr id="37" name="Ellipse 36"/>
            <p:cNvSpPr/>
            <p:nvPr/>
          </p:nvSpPr>
          <p:spPr>
            <a:xfrm>
              <a:off x="88175" y="3432700"/>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8" name="Textfeld 37"/>
            <p:cNvSpPr txBox="1"/>
            <p:nvPr/>
          </p:nvSpPr>
          <p:spPr>
            <a:xfrm>
              <a:off x="160183" y="3366789"/>
              <a:ext cx="648072" cy="707886"/>
            </a:xfrm>
            <a:prstGeom prst="rect">
              <a:avLst/>
            </a:prstGeom>
            <a:noFill/>
          </p:spPr>
          <p:txBody>
            <a:bodyPr wrap="square" rtlCol="0">
              <a:spAutoFit/>
            </a:bodyPr>
            <a:lstStyle/>
            <a:p>
              <a:r>
                <a:rPr lang="de-DE" sz="4000" b="1" dirty="0">
                  <a:solidFill>
                    <a:schemeClr val="bg1"/>
                  </a:solidFill>
                </a:rPr>
                <a:t>5</a:t>
              </a:r>
            </a:p>
          </p:txBody>
        </p:sp>
      </p:grpSp>
      <p:grpSp>
        <p:nvGrpSpPr>
          <p:cNvPr id="84" name="Gruppieren 83"/>
          <p:cNvGrpSpPr/>
          <p:nvPr/>
        </p:nvGrpSpPr>
        <p:grpSpPr>
          <a:xfrm>
            <a:off x="4575176" y="2115525"/>
            <a:ext cx="679457" cy="707886"/>
            <a:chOff x="86215" y="4000924"/>
            <a:chExt cx="679457" cy="707886"/>
          </a:xfrm>
        </p:grpSpPr>
        <p:sp>
          <p:nvSpPr>
            <p:cNvPr id="40" name="Ellipse 39"/>
            <p:cNvSpPr/>
            <p:nvPr/>
          </p:nvSpPr>
          <p:spPr>
            <a:xfrm>
              <a:off x="86215" y="4083059"/>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1" name="Textfeld 40"/>
            <p:cNvSpPr txBox="1"/>
            <p:nvPr/>
          </p:nvSpPr>
          <p:spPr>
            <a:xfrm>
              <a:off x="117600" y="4000924"/>
              <a:ext cx="648072" cy="707886"/>
            </a:xfrm>
            <a:prstGeom prst="rect">
              <a:avLst/>
            </a:prstGeom>
            <a:noFill/>
          </p:spPr>
          <p:txBody>
            <a:bodyPr wrap="square" rtlCol="0">
              <a:spAutoFit/>
            </a:bodyPr>
            <a:lstStyle/>
            <a:p>
              <a:r>
                <a:rPr lang="de-DE" sz="4000" b="1" dirty="0">
                  <a:solidFill>
                    <a:schemeClr val="bg1"/>
                  </a:solidFill>
                </a:rPr>
                <a:t>6.</a:t>
              </a:r>
            </a:p>
          </p:txBody>
        </p:sp>
      </p:grpSp>
      <p:grpSp>
        <p:nvGrpSpPr>
          <p:cNvPr id="85" name="Gruppieren 84"/>
          <p:cNvGrpSpPr/>
          <p:nvPr/>
        </p:nvGrpSpPr>
        <p:grpSpPr>
          <a:xfrm>
            <a:off x="2590815" y="1469748"/>
            <a:ext cx="720080" cy="707886"/>
            <a:chOff x="86215" y="4675891"/>
            <a:chExt cx="720080" cy="707886"/>
          </a:xfrm>
        </p:grpSpPr>
        <p:sp>
          <p:nvSpPr>
            <p:cNvPr id="43" name="Ellipse 42"/>
            <p:cNvSpPr/>
            <p:nvPr/>
          </p:nvSpPr>
          <p:spPr>
            <a:xfrm>
              <a:off x="86215" y="4741802"/>
              <a:ext cx="576064" cy="5760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44" name="Textfeld 43"/>
            <p:cNvSpPr txBox="1"/>
            <p:nvPr/>
          </p:nvSpPr>
          <p:spPr>
            <a:xfrm>
              <a:off x="158223" y="4675891"/>
              <a:ext cx="648072" cy="707886"/>
            </a:xfrm>
            <a:prstGeom prst="rect">
              <a:avLst/>
            </a:prstGeom>
            <a:noFill/>
          </p:spPr>
          <p:txBody>
            <a:bodyPr wrap="square" rtlCol="0">
              <a:spAutoFit/>
            </a:bodyPr>
            <a:lstStyle/>
            <a:p>
              <a:r>
                <a:rPr lang="de-DE" sz="4000" b="1" dirty="0">
                  <a:solidFill>
                    <a:schemeClr val="bg1"/>
                  </a:solidFill>
                </a:rPr>
                <a:t>7</a:t>
              </a:r>
            </a:p>
          </p:txBody>
        </p:sp>
      </p:grpSp>
      <p:grpSp>
        <p:nvGrpSpPr>
          <p:cNvPr id="45" name="Gruppieren 44"/>
          <p:cNvGrpSpPr/>
          <p:nvPr/>
        </p:nvGrpSpPr>
        <p:grpSpPr>
          <a:xfrm>
            <a:off x="2543526" y="4138409"/>
            <a:ext cx="677759" cy="707886"/>
            <a:chOff x="107504" y="122705"/>
            <a:chExt cx="677759" cy="707886"/>
          </a:xfrm>
        </p:grpSpPr>
        <p:sp>
          <p:nvSpPr>
            <p:cNvPr id="46" name="Ellipse 4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p:cNvSpPr txBox="1"/>
            <p:nvPr/>
          </p:nvSpPr>
          <p:spPr>
            <a:xfrm>
              <a:off x="137191" y="122705"/>
              <a:ext cx="648072" cy="707886"/>
            </a:xfrm>
            <a:prstGeom prst="rect">
              <a:avLst/>
            </a:prstGeom>
            <a:noFill/>
          </p:spPr>
          <p:txBody>
            <a:bodyPr wrap="square" rtlCol="0">
              <a:spAutoFit/>
            </a:bodyPr>
            <a:lstStyle/>
            <a:p>
              <a:r>
                <a:rPr lang="de-DE" sz="4000" b="1" dirty="0"/>
                <a:t>9.</a:t>
              </a:r>
            </a:p>
          </p:txBody>
        </p:sp>
      </p:grpSp>
      <p:grpSp>
        <p:nvGrpSpPr>
          <p:cNvPr id="48" name="Gruppieren 47"/>
          <p:cNvGrpSpPr/>
          <p:nvPr/>
        </p:nvGrpSpPr>
        <p:grpSpPr>
          <a:xfrm>
            <a:off x="4545523" y="4843732"/>
            <a:ext cx="648072" cy="598902"/>
            <a:chOff x="93587" y="165802"/>
            <a:chExt cx="648072" cy="598902"/>
          </a:xfrm>
        </p:grpSpPr>
        <p:sp>
          <p:nvSpPr>
            <p:cNvPr id="49" name="Ellipse 48"/>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93587" y="165802"/>
              <a:ext cx="648072" cy="584775"/>
            </a:xfrm>
            <a:prstGeom prst="rect">
              <a:avLst/>
            </a:prstGeom>
            <a:noFill/>
          </p:spPr>
          <p:txBody>
            <a:bodyPr wrap="square" rtlCol="0">
              <a:spAutoFit/>
            </a:bodyPr>
            <a:lstStyle/>
            <a:p>
              <a:r>
                <a:rPr lang="de-DE" sz="3200" b="1" dirty="0"/>
                <a:t>10</a:t>
              </a:r>
            </a:p>
          </p:txBody>
        </p:sp>
      </p:grpSp>
      <p:grpSp>
        <p:nvGrpSpPr>
          <p:cNvPr id="51" name="Gruppieren 50"/>
          <p:cNvGrpSpPr/>
          <p:nvPr/>
        </p:nvGrpSpPr>
        <p:grpSpPr>
          <a:xfrm>
            <a:off x="2576369" y="5508545"/>
            <a:ext cx="648072" cy="614875"/>
            <a:chOff x="102178" y="149829"/>
            <a:chExt cx="648072" cy="614875"/>
          </a:xfrm>
        </p:grpSpPr>
        <p:sp>
          <p:nvSpPr>
            <p:cNvPr id="52" name="Ellipse 51"/>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p:cNvSpPr txBox="1"/>
            <p:nvPr/>
          </p:nvSpPr>
          <p:spPr>
            <a:xfrm>
              <a:off x="102178" y="149829"/>
              <a:ext cx="648072" cy="584775"/>
            </a:xfrm>
            <a:prstGeom prst="rect">
              <a:avLst/>
            </a:prstGeom>
            <a:noFill/>
          </p:spPr>
          <p:txBody>
            <a:bodyPr wrap="square" rtlCol="0">
              <a:spAutoFit/>
            </a:bodyPr>
            <a:lstStyle/>
            <a:p>
              <a:r>
                <a:rPr lang="de-DE" sz="3200" b="1" dirty="0"/>
                <a:t>11</a:t>
              </a:r>
            </a:p>
          </p:txBody>
        </p:sp>
      </p:grpSp>
      <p:grpSp>
        <p:nvGrpSpPr>
          <p:cNvPr id="54" name="Gruppieren 53"/>
          <p:cNvGrpSpPr/>
          <p:nvPr/>
        </p:nvGrpSpPr>
        <p:grpSpPr>
          <a:xfrm>
            <a:off x="1882655" y="4804231"/>
            <a:ext cx="720080" cy="707886"/>
            <a:chOff x="107504" y="122729"/>
            <a:chExt cx="720080" cy="707886"/>
          </a:xfrm>
        </p:grpSpPr>
        <p:sp>
          <p:nvSpPr>
            <p:cNvPr id="55" name="Ellipse 54"/>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p:cNvSpPr txBox="1"/>
            <p:nvPr/>
          </p:nvSpPr>
          <p:spPr>
            <a:xfrm>
              <a:off x="179512" y="122729"/>
              <a:ext cx="648072" cy="707886"/>
            </a:xfrm>
            <a:prstGeom prst="rect">
              <a:avLst/>
            </a:prstGeom>
            <a:noFill/>
          </p:spPr>
          <p:txBody>
            <a:bodyPr wrap="square" rtlCol="0">
              <a:spAutoFit/>
            </a:bodyPr>
            <a:lstStyle/>
            <a:p>
              <a:r>
                <a:rPr lang="de-DE" sz="4000" b="1" dirty="0"/>
                <a:t>0</a:t>
              </a:r>
            </a:p>
          </p:txBody>
        </p:sp>
      </p:grpSp>
      <p:grpSp>
        <p:nvGrpSpPr>
          <p:cNvPr id="57" name="Gruppieren 56"/>
          <p:cNvGrpSpPr/>
          <p:nvPr/>
        </p:nvGrpSpPr>
        <p:grpSpPr>
          <a:xfrm>
            <a:off x="5236211" y="4158684"/>
            <a:ext cx="720080" cy="707886"/>
            <a:chOff x="107504" y="122729"/>
            <a:chExt cx="720080" cy="707886"/>
          </a:xfrm>
        </p:grpSpPr>
        <p:sp>
          <p:nvSpPr>
            <p:cNvPr id="58" name="Ellipse 57"/>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p:cNvSpPr txBox="1"/>
            <p:nvPr/>
          </p:nvSpPr>
          <p:spPr>
            <a:xfrm>
              <a:off x="179512" y="122729"/>
              <a:ext cx="648072" cy="707886"/>
            </a:xfrm>
            <a:prstGeom prst="rect">
              <a:avLst/>
            </a:prstGeom>
            <a:noFill/>
          </p:spPr>
          <p:txBody>
            <a:bodyPr wrap="square" rtlCol="0">
              <a:spAutoFit/>
            </a:bodyPr>
            <a:lstStyle/>
            <a:p>
              <a:r>
                <a:rPr lang="de-DE" sz="4000" b="1" dirty="0"/>
                <a:t>1</a:t>
              </a:r>
            </a:p>
          </p:txBody>
        </p:sp>
      </p:grpSp>
      <p:grpSp>
        <p:nvGrpSpPr>
          <p:cNvPr id="60" name="Gruppieren 59"/>
          <p:cNvGrpSpPr/>
          <p:nvPr/>
        </p:nvGrpSpPr>
        <p:grpSpPr>
          <a:xfrm>
            <a:off x="6572746" y="5467306"/>
            <a:ext cx="720080" cy="707886"/>
            <a:chOff x="107504" y="122729"/>
            <a:chExt cx="720080" cy="707886"/>
          </a:xfrm>
        </p:grpSpPr>
        <p:sp>
          <p:nvSpPr>
            <p:cNvPr id="61" name="Ellipse 6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p:cNvSpPr txBox="1"/>
            <p:nvPr/>
          </p:nvSpPr>
          <p:spPr>
            <a:xfrm>
              <a:off x="179512" y="122729"/>
              <a:ext cx="648072" cy="707886"/>
            </a:xfrm>
            <a:prstGeom prst="rect">
              <a:avLst/>
            </a:prstGeom>
            <a:noFill/>
          </p:spPr>
          <p:txBody>
            <a:bodyPr wrap="square" rtlCol="0">
              <a:spAutoFit/>
            </a:bodyPr>
            <a:lstStyle/>
            <a:p>
              <a:r>
                <a:rPr lang="de-DE" sz="4000" b="1" dirty="0"/>
                <a:t>2</a:t>
              </a:r>
            </a:p>
          </p:txBody>
        </p:sp>
      </p:grpSp>
      <p:grpSp>
        <p:nvGrpSpPr>
          <p:cNvPr id="63" name="Gruppieren 62"/>
          <p:cNvGrpSpPr/>
          <p:nvPr/>
        </p:nvGrpSpPr>
        <p:grpSpPr>
          <a:xfrm>
            <a:off x="3242130" y="4803658"/>
            <a:ext cx="720080" cy="707886"/>
            <a:chOff x="107504" y="122729"/>
            <a:chExt cx="720080" cy="707886"/>
          </a:xfrm>
        </p:grpSpPr>
        <p:sp>
          <p:nvSpPr>
            <p:cNvPr id="64" name="Ellipse 63"/>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p:cNvSpPr txBox="1"/>
            <p:nvPr/>
          </p:nvSpPr>
          <p:spPr>
            <a:xfrm>
              <a:off x="179512" y="122729"/>
              <a:ext cx="648072" cy="707886"/>
            </a:xfrm>
            <a:prstGeom prst="rect">
              <a:avLst/>
            </a:prstGeom>
            <a:noFill/>
          </p:spPr>
          <p:txBody>
            <a:bodyPr wrap="square" rtlCol="0">
              <a:spAutoFit/>
            </a:bodyPr>
            <a:lstStyle/>
            <a:p>
              <a:r>
                <a:rPr lang="de-DE" sz="4000" b="1" dirty="0"/>
                <a:t>3</a:t>
              </a:r>
            </a:p>
          </p:txBody>
        </p:sp>
      </p:grpSp>
      <p:grpSp>
        <p:nvGrpSpPr>
          <p:cNvPr id="66" name="Gruppieren 65"/>
          <p:cNvGrpSpPr/>
          <p:nvPr/>
        </p:nvGrpSpPr>
        <p:grpSpPr>
          <a:xfrm>
            <a:off x="6550666" y="4165329"/>
            <a:ext cx="720080" cy="707886"/>
            <a:chOff x="107504" y="122729"/>
            <a:chExt cx="720080" cy="707886"/>
          </a:xfrm>
        </p:grpSpPr>
        <p:sp>
          <p:nvSpPr>
            <p:cNvPr id="67" name="Ellipse 66"/>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p:cNvSpPr txBox="1"/>
            <p:nvPr/>
          </p:nvSpPr>
          <p:spPr>
            <a:xfrm>
              <a:off x="179512" y="122729"/>
              <a:ext cx="648072" cy="707886"/>
            </a:xfrm>
            <a:prstGeom prst="rect">
              <a:avLst/>
            </a:prstGeom>
            <a:noFill/>
          </p:spPr>
          <p:txBody>
            <a:bodyPr wrap="square" rtlCol="0">
              <a:spAutoFit/>
            </a:bodyPr>
            <a:lstStyle/>
            <a:p>
              <a:r>
                <a:rPr lang="de-DE" sz="4000" b="1" dirty="0"/>
                <a:t>4</a:t>
              </a:r>
            </a:p>
          </p:txBody>
        </p:sp>
      </p:grpSp>
      <p:grpSp>
        <p:nvGrpSpPr>
          <p:cNvPr id="69" name="Gruppieren 68"/>
          <p:cNvGrpSpPr/>
          <p:nvPr/>
        </p:nvGrpSpPr>
        <p:grpSpPr>
          <a:xfrm>
            <a:off x="5220773" y="5462962"/>
            <a:ext cx="720080" cy="707886"/>
            <a:chOff x="107504" y="122729"/>
            <a:chExt cx="720080" cy="707886"/>
          </a:xfrm>
        </p:grpSpPr>
        <p:sp>
          <p:nvSpPr>
            <p:cNvPr id="70" name="Ellipse 69"/>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p:cNvSpPr txBox="1"/>
            <p:nvPr/>
          </p:nvSpPr>
          <p:spPr>
            <a:xfrm>
              <a:off x="179512" y="122729"/>
              <a:ext cx="648072" cy="707886"/>
            </a:xfrm>
            <a:prstGeom prst="rect">
              <a:avLst/>
            </a:prstGeom>
            <a:noFill/>
          </p:spPr>
          <p:txBody>
            <a:bodyPr wrap="square" rtlCol="0">
              <a:spAutoFit/>
            </a:bodyPr>
            <a:lstStyle/>
            <a:p>
              <a:r>
                <a:rPr lang="de-DE" sz="4000" b="1" dirty="0"/>
                <a:t>5</a:t>
              </a:r>
            </a:p>
          </p:txBody>
        </p:sp>
      </p:grpSp>
      <p:grpSp>
        <p:nvGrpSpPr>
          <p:cNvPr id="72" name="Gruppieren 71"/>
          <p:cNvGrpSpPr/>
          <p:nvPr/>
        </p:nvGrpSpPr>
        <p:grpSpPr>
          <a:xfrm>
            <a:off x="3255890" y="3452231"/>
            <a:ext cx="658646" cy="707886"/>
            <a:chOff x="107504" y="122729"/>
            <a:chExt cx="658646" cy="707886"/>
          </a:xfrm>
        </p:grpSpPr>
        <p:sp>
          <p:nvSpPr>
            <p:cNvPr id="73" name="Ellipse 72"/>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8078" y="122729"/>
              <a:ext cx="648072" cy="707886"/>
            </a:xfrm>
            <a:prstGeom prst="rect">
              <a:avLst/>
            </a:prstGeom>
            <a:noFill/>
          </p:spPr>
          <p:txBody>
            <a:bodyPr wrap="square" rtlCol="0">
              <a:spAutoFit/>
            </a:bodyPr>
            <a:lstStyle/>
            <a:p>
              <a:r>
                <a:rPr lang="de-DE" sz="4000" b="1" dirty="0"/>
                <a:t>6.</a:t>
              </a:r>
            </a:p>
          </p:txBody>
        </p:sp>
      </p:grpSp>
      <p:grpSp>
        <p:nvGrpSpPr>
          <p:cNvPr id="75" name="Gruppieren 74"/>
          <p:cNvGrpSpPr/>
          <p:nvPr/>
        </p:nvGrpSpPr>
        <p:grpSpPr>
          <a:xfrm>
            <a:off x="5902224" y="4800659"/>
            <a:ext cx="720080" cy="707886"/>
            <a:chOff x="107504" y="122729"/>
            <a:chExt cx="720080" cy="707886"/>
          </a:xfrm>
        </p:grpSpPr>
        <p:sp>
          <p:nvSpPr>
            <p:cNvPr id="76" name="Ellipse 75"/>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p:cNvSpPr txBox="1"/>
            <p:nvPr/>
          </p:nvSpPr>
          <p:spPr>
            <a:xfrm>
              <a:off x="179512" y="122729"/>
              <a:ext cx="648072" cy="707886"/>
            </a:xfrm>
            <a:prstGeom prst="rect">
              <a:avLst/>
            </a:prstGeom>
            <a:noFill/>
          </p:spPr>
          <p:txBody>
            <a:bodyPr wrap="square" rtlCol="0">
              <a:spAutoFit/>
            </a:bodyPr>
            <a:lstStyle/>
            <a:p>
              <a:r>
                <a:rPr lang="de-DE" sz="4000" b="1" dirty="0"/>
                <a:t>7</a:t>
              </a:r>
            </a:p>
          </p:txBody>
        </p:sp>
      </p:grpSp>
      <p:grpSp>
        <p:nvGrpSpPr>
          <p:cNvPr id="90" name="Gruppieren 89"/>
          <p:cNvGrpSpPr/>
          <p:nvPr/>
        </p:nvGrpSpPr>
        <p:grpSpPr>
          <a:xfrm>
            <a:off x="3914536" y="5450387"/>
            <a:ext cx="743419" cy="707886"/>
            <a:chOff x="107504" y="122729"/>
            <a:chExt cx="743419" cy="707886"/>
          </a:xfrm>
        </p:grpSpPr>
        <p:sp>
          <p:nvSpPr>
            <p:cNvPr id="91" name="Ellipse 90"/>
            <p:cNvSpPr/>
            <p:nvPr/>
          </p:nvSpPr>
          <p:spPr>
            <a:xfrm>
              <a:off x="107504" y="188640"/>
              <a:ext cx="576064" cy="5760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p:cNvSpPr txBox="1"/>
            <p:nvPr/>
          </p:nvSpPr>
          <p:spPr>
            <a:xfrm>
              <a:off x="202851" y="122729"/>
              <a:ext cx="648072" cy="707886"/>
            </a:xfrm>
            <a:prstGeom prst="rect">
              <a:avLst/>
            </a:prstGeom>
            <a:noFill/>
          </p:spPr>
          <p:txBody>
            <a:bodyPr wrap="square" rtlCol="0">
              <a:spAutoFit/>
            </a:bodyPr>
            <a:lstStyle/>
            <a:p>
              <a:r>
                <a:rPr lang="de-DE" sz="4000" b="1" dirty="0"/>
                <a:t>8</a:t>
              </a:r>
            </a:p>
          </p:txBody>
        </p:sp>
      </p:grpSp>
      <p:sp>
        <p:nvSpPr>
          <p:cNvPr id="2" name="Textfeld 1"/>
          <p:cNvSpPr txBox="1"/>
          <p:nvPr/>
        </p:nvSpPr>
        <p:spPr>
          <a:xfrm>
            <a:off x="467544" y="116632"/>
            <a:ext cx="8352928" cy="646331"/>
          </a:xfrm>
          <a:prstGeom prst="rect">
            <a:avLst/>
          </a:prstGeom>
          <a:noFill/>
        </p:spPr>
        <p:txBody>
          <a:bodyPr wrap="square" rtlCol="0">
            <a:spAutoFit/>
          </a:bodyPr>
          <a:lstStyle/>
          <a:p>
            <a:r>
              <a:rPr lang="de-DE" dirty="0" err="1"/>
              <a:t>Now</a:t>
            </a:r>
            <a:r>
              <a:rPr lang="de-DE" dirty="0"/>
              <a:t> </a:t>
            </a:r>
            <a:r>
              <a:rPr lang="de-DE" dirty="0" err="1"/>
              <a:t>white</a:t>
            </a:r>
            <a:r>
              <a:rPr lang="de-DE" dirty="0"/>
              <a:t> 6 </a:t>
            </a:r>
            <a:r>
              <a:rPr lang="de-DE" dirty="0" err="1"/>
              <a:t>can</a:t>
            </a:r>
            <a:r>
              <a:rPr lang="de-DE" dirty="0"/>
              <a:t> jump </a:t>
            </a:r>
            <a:r>
              <a:rPr lang="de-DE" dirty="0" err="1"/>
              <a:t>over</a:t>
            </a:r>
            <a:r>
              <a:rPr lang="de-DE" dirty="0"/>
              <a:t> </a:t>
            </a:r>
            <a:r>
              <a:rPr lang="de-DE" dirty="0" err="1"/>
              <a:t>black</a:t>
            </a:r>
            <a:r>
              <a:rPr lang="de-DE" dirty="0"/>
              <a:t> 4 and </a:t>
            </a:r>
            <a:r>
              <a:rPr lang="de-DE" dirty="0" err="1"/>
              <a:t>remove</a:t>
            </a:r>
            <a:r>
              <a:rPr lang="de-DE" dirty="0"/>
              <a:t> </a:t>
            </a:r>
            <a:r>
              <a:rPr lang="de-DE" dirty="0" err="1"/>
              <a:t>it</a:t>
            </a:r>
            <a:r>
              <a:rPr lang="de-DE" dirty="0"/>
              <a:t> to </a:t>
            </a:r>
            <a:r>
              <a:rPr lang="de-DE" dirty="0" err="1"/>
              <a:t>the</a:t>
            </a:r>
            <a:r>
              <a:rPr lang="de-DE" dirty="0"/>
              <a:t> </a:t>
            </a:r>
            <a:r>
              <a:rPr lang="de-DE" dirty="0" err="1"/>
              <a:t>side</a:t>
            </a:r>
            <a:endParaRPr lang="de-DE" dirty="0"/>
          </a:p>
          <a:p>
            <a:r>
              <a:rPr lang="de-DE" dirty="0"/>
              <a:t>At </a:t>
            </a:r>
            <a:r>
              <a:rPr lang="de-DE" dirty="0" err="1"/>
              <a:t>the</a:t>
            </a:r>
            <a:r>
              <a:rPr lang="de-DE" dirty="0"/>
              <a:t> same time </a:t>
            </a:r>
            <a:r>
              <a:rPr lang="de-DE" dirty="0" err="1"/>
              <a:t>white</a:t>
            </a:r>
            <a:r>
              <a:rPr lang="de-DE" dirty="0"/>
              <a:t> </a:t>
            </a:r>
            <a:r>
              <a:rPr lang="de-DE" dirty="0" err="1"/>
              <a:t>gets</a:t>
            </a:r>
            <a:r>
              <a:rPr lang="de-DE" dirty="0"/>
              <a:t> 2 </a:t>
            </a:r>
            <a:r>
              <a:rPr lang="de-DE" dirty="0" err="1"/>
              <a:t>points</a:t>
            </a:r>
            <a:r>
              <a:rPr lang="de-DE" dirty="0"/>
              <a:t>, </a:t>
            </a:r>
            <a:r>
              <a:rPr lang="de-DE" dirty="0" err="1"/>
              <a:t>because</a:t>
            </a:r>
            <a:r>
              <a:rPr lang="de-DE" dirty="0"/>
              <a:t>: 6-4=2</a:t>
            </a:r>
          </a:p>
        </p:txBody>
      </p:sp>
      <p:sp>
        <p:nvSpPr>
          <p:cNvPr id="4" name="Textfeld 3"/>
          <p:cNvSpPr txBox="1"/>
          <p:nvPr/>
        </p:nvSpPr>
        <p:spPr>
          <a:xfrm>
            <a:off x="7288070" y="2996952"/>
            <a:ext cx="1748426" cy="923330"/>
          </a:xfrm>
          <a:prstGeom prst="rect">
            <a:avLst/>
          </a:prstGeom>
          <a:noFill/>
        </p:spPr>
        <p:txBody>
          <a:bodyPr wrap="square" rtlCol="0">
            <a:spAutoFit/>
          </a:bodyPr>
          <a:lstStyle/>
          <a:p>
            <a:r>
              <a:rPr lang="de-DE" dirty="0" err="1"/>
              <a:t>Calculation</a:t>
            </a:r>
            <a:r>
              <a:rPr lang="de-DE" dirty="0"/>
              <a:t> </a:t>
            </a:r>
            <a:r>
              <a:rPr lang="de-DE" dirty="0" err="1"/>
              <a:t>white</a:t>
            </a:r>
            <a:r>
              <a:rPr lang="de-DE" dirty="0"/>
              <a:t>:</a:t>
            </a:r>
          </a:p>
          <a:p>
            <a:r>
              <a:rPr lang="de-DE" dirty="0"/>
              <a:t>6-4=2</a:t>
            </a:r>
          </a:p>
        </p:txBody>
      </p:sp>
    </p:spTree>
    <p:extLst>
      <p:ext uri="{BB962C8B-B14F-4D97-AF65-F5344CB8AC3E}">
        <p14:creationId xmlns:p14="http://schemas.microsoft.com/office/powerpoint/2010/main" val="19005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2.59259E-6 L -0.14392 -0.19166 " pathEditMode="relative" rAng="0" ptsTypes="AA">
                                      <p:cBhvr>
                                        <p:cTn id="10" dur="2000" fill="hold"/>
                                        <p:tgtEl>
                                          <p:spTgt spid="72"/>
                                        </p:tgtEl>
                                        <p:attrNameLst>
                                          <p:attrName>ppt_x</p:attrName>
                                          <p:attrName>ppt_y</p:attrName>
                                        </p:attrNameLst>
                                      </p:cBhvr>
                                      <p:rCtr x="-7205" y="-9583"/>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1.38889E-6 -4.81481E-6 L -0.13524 -4.81481E-6 C -0.19601 -4.81481E-6 -0.27048 -0.07569 -0.27048 -0.1368 L -0.27048 -0.27361 " pathEditMode="relative" rAng="0" ptsTypes="AAAA">
                                      <p:cBhvr>
                                        <p:cTn id="14" dur="2000" fill="hold"/>
                                        <p:tgtEl>
                                          <p:spTgt spid="82"/>
                                        </p:tgtEl>
                                        <p:attrNameLst>
                                          <p:attrName>ppt_x</p:attrName>
                                          <p:attrName>ppt_y</p:attrName>
                                        </p:attrNameLst>
                                      </p:cBhvr>
                                      <p:rCtr x="-13524" y="-1368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Bildschirmpräsentation (4:3)</PresentationFormat>
  <Paragraphs>309</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Symbol</vt:lpstr>
      <vt:lpstr>Times New Roman</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MathGAMES –  Numeracy Learning Guidebook Example</dc:title>
  <dc:creator>Roland</dc:creator>
  <cp:lastModifiedBy>Roland Schneidt</cp:lastModifiedBy>
  <cp:revision>95</cp:revision>
  <dcterms:created xsi:type="dcterms:W3CDTF">2015-10-21T14:12:34Z</dcterms:created>
  <dcterms:modified xsi:type="dcterms:W3CDTF">2018-03-05T08:01:06Z</dcterms:modified>
</cp:coreProperties>
</file>